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ink/ink1.xml" ContentType="application/inkml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4"/>
  </p:notesMasterIdLst>
  <p:handoutMasterIdLst>
    <p:handoutMasterId r:id="rId46"/>
  </p:handoutMasterIdLst>
  <p:sldIdLst>
    <p:sldId id="10732" r:id="rId3"/>
    <p:sldId id="10954" r:id="rId5"/>
    <p:sldId id="10942" r:id="rId6"/>
    <p:sldId id="10924" r:id="rId7"/>
    <p:sldId id="10932" r:id="rId8"/>
    <p:sldId id="11002" r:id="rId9"/>
    <p:sldId id="11003" r:id="rId10"/>
    <p:sldId id="11004" r:id="rId11"/>
    <p:sldId id="11005" r:id="rId12"/>
    <p:sldId id="11006" r:id="rId13"/>
    <p:sldId id="11007" r:id="rId14"/>
    <p:sldId id="11025" r:id="rId15"/>
    <p:sldId id="10926" r:id="rId16"/>
    <p:sldId id="11026" r:id="rId17"/>
    <p:sldId id="11027" r:id="rId18"/>
    <p:sldId id="11028" r:id="rId19"/>
    <p:sldId id="10968" r:id="rId20"/>
    <p:sldId id="10993" r:id="rId21"/>
    <p:sldId id="11029" r:id="rId22"/>
    <p:sldId id="10994" r:id="rId23"/>
    <p:sldId id="10995" r:id="rId24"/>
    <p:sldId id="11030" r:id="rId25"/>
    <p:sldId id="11031" r:id="rId26"/>
    <p:sldId id="11032" r:id="rId27"/>
    <p:sldId id="11033" r:id="rId28"/>
    <p:sldId id="11034" r:id="rId29"/>
    <p:sldId id="10983" r:id="rId30"/>
    <p:sldId id="10970" r:id="rId31"/>
    <p:sldId id="10931" r:id="rId32"/>
    <p:sldId id="10930" r:id="rId33"/>
    <p:sldId id="11050" r:id="rId34"/>
    <p:sldId id="11051" r:id="rId35"/>
    <p:sldId id="10999" r:id="rId36"/>
    <p:sldId id="11052" r:id="rId37"/>
    <p:sldId id="11053" r:id="rId38"/>
    <p:sldId id="11000" r:id="rId39"/>
    <p:sldId id="11055" r:id="rId40"/>
    <p:sldId id="11056" r:id="rId41"/>
    <p:sldId id="11058" r:id="rId42"/>
    <p:sldId id="11057" r:id="rId43"/>
    <p:sldId id="11059" r:id="rId44"/>
    <p:sldId id="10955" r:id="rId45"/>
  </p:sldIdLst>
  <p:sldSz cx="12858750" cy="7232650"/>
  <p:notesSz cx="6858000" cy="9144000"/>
  <p:custDataLst>
    <p:tags r:id="rId5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40080" indent="-18288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955" indent="-55435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4" userDrawn="1">
          <p15:clr>
            <a:srgbClr val="A4A3A4"/>
          </p15:clr>
        </p15:guide>
        <p15:guide id="2" orient="horz" pos="4281" userDrawn="1">
          <p15:clr>
            <a:srgbClr val="A4A3A4"/>
          </p15:clr>
        </p15:guide>
        <p15:guide id="3" pos="4044" userDrawn="1">
          <p15:clr>
            <a:srgbClr val="A4A3A4"/>
          </p15:clr>
        </p15:guide>
        <p15:guide id="4" pos="528" userDrawn="1">
          <p15:clr>
            <a:srgbClr val="A4A3A4"/>
          </p15:clr>
        </p15:guide>
        <p15:guide id="5" pos="7401" userDrawn="1">
          <p15:clr>
            <a:srgbClr val="A4A3A4"/>
          </p15:clr>
        </p15:guide>
        <p15:guide id="6" pos="69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419A"/>
    <a:srgbClr val="C00000"/>
    <a:srgbClr val="FFFFFF"/>
    <a:srgbClr val="383E6B"/>
    <a:srgbClr val="EE7B10"/>
    <a:srgbClr val="283E4E"/>
    <a:srgbClr val="857268"/>
    <a:srgbClr val="949290"/>
    <a:srgbClr val="646C62"/>
    <a:srgbClr val="C082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56" autoAdjust="0"/>
    <p:restoredTop sz="95317" autoAdjust="0"/>
  </p:normalViewPr>
  <p:slideViewPr>
    <p:cSldViewPr showGuides="1">
      <p:cViewPr varScale="1">
        <p:scale>
          <a:sx n="52" d="100"/>
          <a:sy n="52" d="100"/>
        </p:scale>
        <p:origin x="80" y="772"/>
      </p:cViewPr>
      <p:guideLst>
        <p:guide orient="horz" pos="264"/>
        <p:guide orient="horz" pos="4281"/>
        <p:guide pos="4044"/>
        <p:guide pos="528"/>
        <p:guide pos="7401"/>
        <p:guide pos="694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2826" y="48"/>
      </p:cViewPr>
      <p:guideLst/>
    </p:cSldViewPr>
  </p:notesViewPr>
  <p:gridSpacing cx="60120" cy="6012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0" Type="http://schemas.openxmlformats.org/officeDocument/2006/relationships/tags" Target="tags/tag24.xml"/><Relationship Id="rId5" Type="http://schemas.openxmlformats.org/officeDocument/2006/relationships/slide" Target="slides/slide2.xml"/><Relationship Id="rId49" Type="http://schemas.openxmlformats.org/officeDocument/2006/relationships/tableStyles" Target="tableStyles.xml"/><Relationship Id="rId48" Type="http://schemas.openxmlformats.org/officeDocument/2006/relationships/viewProps" Target="viewProps.xml"/><Relationship Id="rId47" Type="http://schemas.openxmlformats.org/officeDocument/2006/relationships/presProps" Target="presProps.xml"/><Relationship Id="rId46" Type="http://schemas.openxmlformats.org/officeDocument/2006/relationships/handoutMaster" Target="handoutMasters/handoutMaster1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>
                <a:latin typeface="印品黑体" panose="00000500000000000000" pitchFamily="2" charset="-122"/>
              </a:rPr>
            </a:fld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>
                <a:latin typeface="印品黑体" panose="00000500000000000000" pitchFamily="2" charset="-122"/>
              </a:rPr>
            </a:fld>
            <a:endParaRPr lang="zh-CN" altLang="en-US" dirty="0">
              <a:latin typeface="印品黑体" panose="00000500000000000000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4-24T14:08:26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1355 166 24575,'666'0'0,"-842"11"0,94-3 0,28-4 0,-340 19 0,-631-20-598,752-4 520,257 1 78,16 0 0,15-2 0,371-65 416,-99 15-156,-66 22-260,27-4 0,-165 21 0,-1 4 0,111 2 0,433 9 0,-440 12 0,-132-7 0,23 5 0,-48-6 0,49 2 0,-61-6 0,-31 3 0,-9 2 0,1 2 0,-1 0 0,0 0 0,-1-1 0,0-1 0,0-2 0,-37 5 0,-96-11 0,-10 1 0,163 0 0,1 1 0,0-1 0,-1 0 0,1 1 0,0 0 0,0 0 0,0 0 0,0 0 0,-4 2 0,7-3 0,-1 0 0,1 0 0,0 0 0,0 0 0,0 1 0,0-1 0,0 0 0,0 0 0,0 0 0,0 0 0,0 0 0,0 0 0,0 0 0,0 0 0,-1 0 0,1 0 0,0 0 0,0 1 0,0-1 0,0 0 0,0 0 0,0 0 0,0 0 0,0 0 0,0 0 0,0 0 0,0 0 0,0 1 0,0-1 0,0 0 0,0 0 0,0 0 0,0 0 0,0 0 0,0 0 0,0 0 0,1 0 0,-1 1 0,0-1 0,0 0 0,0 0 0,0 0 0,0 0 0,0 0 0,0 0 0,0 0 0,0 0 0,0 0 0,0 0 0,1 0 0,7 4 0,13 1 0,-19-5 0,15 4 0,21 3 0,73 7 0,-84-12 0,-1 2 0,1 0 0,28 10 0,-28-7 0,0 0 0,53 4 0,92-12-1365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印品黑体" panose="00000500000000000000" pitchFamily="2" charset="-122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印品黑体" panose="00000500000000000000" pitchFamily="2" charset="-122"/>
              </a:defRPr>
            </a:lvl1pPr>
          </a:lstStyle>
          <a:p>
            <a:pPr>
              <a:defRPr/>
            </a:pPr>
            <a:fld id="{06024D97-E667-405D-B634-E583E2108D71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dirty="0"/>
              <a:t>单击此处编辑母版文本样式</a:t>
            </a:r>
            <a:endParaRPr lang="zh-CN" altLang="en-US" noProof="0" dirty="0"/>
          </a:p>
          <a:p>
            <a:pPr lvl="1"/>
            <a:r>
              <a:rPr lang="zh-CN" altLang="en-US" noProof="0" dirty="0"/>
              <a:t>第二级</a:t>
            </a:r>
            <a:endParaRPr lang="zh-CN" altLang="en-US" noProof="0" dirty="0"/>
          </a:p>
          <a:p>
            <a:pPr lvl="2"/>
            <a:r>
              <a:rPr lang="zh-CN" altLang="en-US" noProof="0" dirty="0"/>
              <a:t>第三级</a:t>
            </a:r>
            <a:endParaRPr lang="zh-CN" altLang="en-US" noProof="0" dirty="0"/>
          </a:p>
          <a:p>
            <a:pPr lvl="3"/>
            <a:r>
              <a:rPr lang="zh-CN" altLang="en-US" noProof="0" dirty="0"/>
              <a:t>第四级</a:t>
            </a:r>
            <a:endParaRPr lang="zh-CN" altLang="en-US" noProof="0" dirty="0"/>
          </a:p>
          <a:p>
            <a:pPr lvl="4"/>
            <a:r>
              <a:rPr lang="zh-CN" altLang="en-US" noProof="0" dirty="0"/>
              <a:t>第五级</a:t>
            </a:r>
            <a:endParaRPr lang="zh-CN" altLang="en-US" noProof="0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印品黑体" panose="00000500000000000000" pitchFamily="2" charset="-122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印品黑体" panose="00000500000000000000" pitchFamily="2" charset="-122"/>
              </a:defRPr>
            </a:lvl1pPr>
          </a:lstStyle>
          <a:p>
            <a:fld id="{418F03C3-53C1-4F10-8DAF-D1F318E96C6E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1pPr>
    <a:lvl2pPr marL="4559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2pPr>
    <a:lvl3pPr marL="9131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3pPr>
    <a:lvl4pPr marL="13703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4pPr>
    <a:lvl5pPr marL="18275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5pPr>
    <a:lvl6pPr marL="22853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Click="0" advTm="0">
        <p15:prstTrans prst="crush"/>
      </p:transition>
    </mc:Choice>
    <mc:Fallback>
      <p:transition spd="slow" advClick="0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8086" y="-3"/>
            <a:ext cx="8982578" cy="1024368"/>
          </a:xfrm>
        </p:spPr>
        <p:txBody>
          <a:bodyPr>
            <a:normAutofit/>
          </a:bodyPr>
          <a:lstStyle>
            <a:lvl1pPr algn="ctr">
              <a:defRPr sz="422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Click="0" advTm="0">
        <p15:prstTrans prst="crush"/>
      </p:transition>
    </mc:Choice>
    <mc:Fallback>
      <p:transition spd="slow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Click="0" advTm="0">
        <p15:prstTrans prst="crush"/>
      </p:transition>
    </mc:Choice>
    <mc:Fallback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9A3FB-949F-4B3A-BDC9-400100DD86E9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35824-65D5-478C-9E42-BB7BDE2C2B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Click="0" advTm="0">
        <p15:prstTrans prst="crush"/>
      </p:transition>
    </mc:Choice>
    <mc:Fallback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fld id="{27406F3C-FA24-4A80-8CD4-EE5698C541FD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Click="0" advTm="0">
        <p15:prstTrans prst="crush"/>
      </p:transition>
    </mc:Choice>
    <mc:Fallback>
      <p:transition spd="slow" advClick="0" advTm="0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印品黑体" panose="00000500000000000000" pitchFamily="2" charset="-122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customXml" Target="../ink/ink1.xml"/><Relationship Id="rId1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tags" Target="../tags/tag5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7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1" Type="http://schemas.openxmlformats.org/officeDocument/2006/relationships/tags" Target="../tags/tag6.xml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8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1" Type="http://schemas.openxmlformats.org/officeDocument/2006/relationships/tags" Target="../tags/tag7.xml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9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1" Type="http://schemas.openxmlformats.org/officeDocument/2006/relationships/tags" Target="../tags/tag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24.png"/><Relationship Id="rId7" Type="http://schemas.openxmlformats.org/officeDocument/2006/relationships/tags" Target="../tags/tag12.xml"/><Relationship Id="rId6" Type="http://schemas.openxmlformats.org/officeDocument/2006/relationships/image" Target="../media/image23.png"/><Relationship Id="rId5" Type="http://schemas.openxmlformats.org/officeDocument/2006/relationships/tags" Target="../tags/tag11.xml"/><Relationship Id="rId4" Type="http://schemas.openxmlformats.org/officeDocument/2006/relationships/image" Target="../media/image22.png"/><Relationship Id="rId3" Type="http://schemas.openxmlformats.org/officeDocument/2006/relationships/tags" Target="../tags/tag10.xml"/><Relationship Id="rId2" Type="http://schemas.openxmlformats.org/officeDocument/2006/relationships/image" Target="../media/image21.png"/><Relationship Id="rId10" Type="http://schemas.openxmlformats.org/officeDocument/2006/relationships/notesSlide" Target="../notesSlides/notesSlide33.xml"/><Relationship Id="rId1" Type="http://schemas.openxmlformats.org/officeDocument/2006/relationships/tags" Target="../tags/tag9.xml"/></Relationships>
</file>

<file path=ppt/slides/_rels/slide3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28.png"/><Relationship Id="rId7" Type="http://schemas.openxmlformats.org/officeDocument/2006/relationships/tags" Target="../tags/tag16.xml"/><Relationship Id="rId6" Type="http://schemas.openxmlformats.org/officeDocument/2006/relationships/image" Target="../media/image27.png"/><Relationship Id="rId5" Type="http://schemas.openxmlformats.org/officeDocument/2006/relationships/tags" Target="../tags/tag15.xml"/><Relationship Id="rId4" Type="http://schemas.openxmlformats.org/officeDocument/2006/relationships/image" Target="../media/image26.png"/><Relationship Id="rId3" Type="http://schemas.openxmlformats.org/officeDocument/2006/relationships/tags" Target="../tags/tag14.xml"/><Relationship Id="rId2" Type="http://schemas.openxmlformats.org/officeDocument/2006/relationships/image" Target="../media/image25.png"/><Relationship Id="rId10" Type="http://schemas.openxmlformats.org/officeDocument/2006/relationships/notesSlide" Target="../notesSlides/notesSlide34.xml"/><Relationship Id="rId1" Type="http://schemas.openxmlformats.org/officeDocument/2006/relationships/tags" Target="../tags/tag13.xml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1" Type="http://schemas.openxmlformats.org/officeDocument/2006/relationships/tags" Target="../tags/tag17.xml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1" Type="http://schemas.openxmlformats.org/officeDocument/2006/relationships/tags" Target="../tags/tag18.xml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7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1" Type="http://schemas.openxmlformats.org/officeDocument/2006/relationships/tags" Target="../tags/tag1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35.png"/><Relationship Id="rId7" Type="http://schemas.openxmlformats.org/officeDocument/2006/relationships/tags" Target="../tags/tag23.xml"/><Relationship Id="rId6" Type="http://schemas.openxmlformats.org/officeDocument/2006/relationships/image" Target="../media/image34.png"/><Relationship Id="rId5" Type="http://schemas.openxmlformats.org/officeDocument/2006/relationships/tags" Target="../tags/tag22.xml"/><Relationship Id="rId4" Type="http://schemas.openxmlformats.org/officeDocument/2006/relationships/image" Target="../media/image33.png"/><Relationship Id="rId3" Type="http://schemas.openxmlformats.org/officeDocument/2006/relationships/tags" Target="../tags/tag21.xml"/><Relationship Id="rId2" Type="http://schemas.openxmlformats.org/officeDocument/2006/relationships/image" Target="../media/image32.png"/><Relationship Id="rId10" Type="http://schemas.openxmlformats.org/officeDocument/2006/relationships/notesSlide" Target="../notesSlides/notesSlide41.xml"/><Relationship Id="rId1" Type="http://schemas.openxmlformats.org/officeDocument/2006/relationships/tags" Target="../tags/tag20.xml"/></Relationships>
</file>

<file path=ppt/slides/_rels/slide4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2.xml"/><Relationship Id="rId3" Type="http://schemas.openxmlformats.org/officeDocument/2006/relationships/slideLayout" Target="../slideLayouts/slideLayout1.xml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1248" y="0"/>
            <a:ext cx="12858750" cy="7232650"/>
          </a:xfrm>
          <a:prstGeom prst="rect">
            <a:avLst/>
          </a:prstGeom>
          <a:blipFill dpi="0" rotWithShape="1"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rightnessContrast contrast="20000"/>
                      </a14:imgEffect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2723" b="-583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58440" y="1527810"/>
            <a:ext cx="10101580" cy="3062605"/>
          </a:xfrm>
          <a:prstGeom prst="rect">
            <a:avLst/>
          </a:pr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3738880" y="1766570"/>
            <a:ext cx="2269656" cy="92329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dist">
              <a:buNone/>
            </a:pPr>
            <a:r>
              <a:rPr sz="6000" b="1" kern="5000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单元</a:t>
            </a:r>
            <a:r>
              <a:rPr lang="en-US" altLang="zh-CN" sz="6000" b="1" kern="5000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2</a:t>
            </a:r>
            <a:endParaRPr sz="6000" b="1" kern="5000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5768055" y="2826588"/>
            <a:ext cx="6793560" cy="92329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lvl="0" algn="just">
              <a:buNone/>
            </a:pPr>
            <a:r>
              <a:rPr lang="zh-CN" sz="6000" b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路由</a:t>
            </a:r>
            <a:endParaRPr lang="zh-CN" sz="6000" b="1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443776" y="397999"/>
            <a:ext cx="3948938" cy="30734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OSPF</a:t>
            </a:r>
            <a:r>
              <a:rPr lang="zh-CN" altLang="en-US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与</a:t>
            </a:r>
            <a:r>
              <a:rPr lang="en-US" altLang="zh-CN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RIP</a:t>
            </a:r>
            <a:r>
              <a:rPr lang="zh-CN" altLang="en-US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的比较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内容占位符 2"/>
          <p:cNvSpPr txBox="1"/>
          <p:nvPr/>
        </p:nvSpPr>
        <p:spPr>
          <a:xfrm>
            <a:off x="527739" y="850805"/>
            <a:ext cx="11034014" cy="6200626"/>
          </a:xfrm>
          <a:prstGeom prst="rect">
            <a:avLst/>
          </a:prstGeom>
        </p:spPr>
        <p:txBody>
          <a:bodyPr/>
          <a:lstStyle>
            <a:lvl1pPr marL="216535" indent="-216535" algn="l" defTabSz="86677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024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331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701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5008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8315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1686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993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8427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ct val="150000"/>
              </a:lnSpc>
              <a:spcBef>
                <a:spcPts val="900"/>
              </a:spcBef>
              <a:buNone/>
            </a:pPr>
            <a:endParaRPr lang="zh-CN" altLang="en-US" sz="2200" b="1" dirty="0"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539339" y="1002935"/>
          <a:ext cx="12022278" cy="551020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70866"/>
                <a:gridCol w="4129469"/>
                <a:gridCol w="4021943"/>
              </a:tblGrid>
              <a:tr h="7885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kern="100">
                          <a:effectLst/>
                        </a:rPr>
                        <a:t>OSPF</a:t>
                      </a:r>
                      <a:endParaRPr lang="en-US" sz="22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kern="100">
                          <a:effectLst/>
                        </a:rPr>
                        <a:t>RIP V1</a:t>
                      </a:r>
                      <a:endParaRPr lang="en-US" sz="22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kern="100">
                          <a:effectLst/>
                        </a:rPr>
                        <a:t>RIP V2</a:t>
                      </a:r>
                      <a:endParaRPr lang="en-US" sz="22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</a:tr>
              <a:tr h="7818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2200" kern="100">
                          <a:effectLst/>
                        </a:rPr>
                        <a:t>链路状态路由协议</a:t>
                      </a:r>
                      <a:endParaRPr lang="zh-CN" altLang="en-US" sz="22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2200" kern="100">
                          <a:effectLst/>
                        </a:rPr>
                        <a:t>距离矢量路由协议</a:t>
                      </a:r>
                      <a:endParaRPr lang="zh-CN" altLang="en-US" sz="22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2200" kern="100">
                          <a:effectLst/>
                        </a:rPr>
                        <a:t>同</a:t>
                      </a:r>
                      <a:r>
                        <a:rPr lang="en-US" sz="2200" kern="100">
                          <a:effectLst/>
                        </a:rPr>
                        <a:t>V1</a:t>
                      </a:r>
                      <a:endParaRPr lang="en-US" sz="22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</a:tr>
              <a:tr h="10508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2200" kern="100">
                          <a:effectLst/>
                        </a:rPr>
                        <a:t>没有跳数的限制</a:t>
                      </a:r>
                      <a:endParaRPr lang="zh-CN" altLang="en-US" sz="22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2200" kern="100">
                          <a:effectLst/>
                        </a:rPr>
                        <a:t>超过</a:t>
                      </a:r>
                      <a:r>
                        <a:rPr lang="en-US" altLang="zh-CN" sz="2200" kern="100">
                          <a:effectLst/>
                        </a:rPr>
                        <a:t>15</a:t>
                      </a:r>
                      <a:r>
                        <a:rPr lang="zh-CN" altLang="en-US" sz="2200" kern="100">
                          <a:effectLst/>
                        </a:rPr>
                        <a:t>跳的路由不可达</a:t>
                      </a:r>
                      <a:endParaRPr lang="zh-CN" altLang="en-US" sz="22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2200" kern="100" dirty="0">
                          <a:effectLst/>
                        </a:rPr>
                        <a:t>同</a:t>
                      </a:r>
                      <a:r>
                        <a:rPr lang="en-US" sz="2200" kern="100" dirty="0">
                          <a:effectLst/>
                        </a:rPr>
                        <a:t>V1</a:t>
                      </a:r>
                      <a:endParaRPr lang="en-US" sz="2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</a:tr>
              <a:tr h="10562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2200" kern="100">
                          <a:effectLst/>
                        </a:rPr>
                        <a:t>支持可变长子网掩码</a:t>
                      </a:r>
                      <a:r>
                        <a:rPr lang="en-US" altLang="zh-CN" sz="2200" kern="100">
                          <a:effectLst/>
                        </a:rPr>
                        <a:t>(VLSM)</a:t>
                      </a:r>
                      <a:endParaRPr lang="zh-CN" altLang="en-US" sz="22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2200" kern="100">
                          <a:effectLst/>
                        </a:rPr>
                        <a:t>不支持可变长子网掩码</a:t>
                      </a:r>
                      <a:r>
                        <a:rPr lang="en-US" altLang="zh-CN" sz="2200" kern="100">
                          <a:effectLst/>
                        </a:rPr>
                        <a:t>(VLSM)</a:t>
                      </a:r>
                      <a:endParaRPr lang="zh-CN" altLang="en-US" sz="22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2200" kern="100">
                          <a:effectLst/>
                        </a:rPr>
                        <a:t>支持可变长子网掩码</a:t>
                      </a:r>
                      <a:r>
                        <a:rPr lang="en-US" altLang="zh-CN" sz="2200" kern="100">
                          <a:effectLst/>
                        </a:rPr>
                        <a:t>(VLSM)</a:t>
                      </a:r>
                      <a:endParaRPr lang="zh-CN" altLang="en-US" sz="22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</a:tr>
              <a:tr h="7818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2200" kern="100">
                          <a:effectLst/>
                        </a:rPr>
                        <a:t>收敛速度快</a:t>
                      </a:r>
                      <a:endParaRPr lang="zh-CN" altLang="en-US" sz="22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2200" kern="100">
                          <a:effectLst/>
                        </a:rPr>
                        <a:t>收敛速度慢</a:t>
                      </a:r>
                      <a:endParaRPr lang="zh-CN" altLang="en-US" sz="22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2200" kern="100" dirty="0">
                          <a:effectLst/>
                        </a:rPr>
                        <a:t>同</a:t>
                      </a:r>
                      <a:r>
                        <a:rPr lang="en-US" sz="2200" kern="100" dirty="0">
                          <a:effectLst/>
                        </a:rPr>
                        <a:t>V1</a:t>
                      </a:r>
                      <a:endParaRPr lang="en-US" sz="2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</a:tr>
              <a:tr h="10508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2200" kern="100">
                          <a:effectLst/>
                        </a:rPr>
                        <a:t>使用组播发送链路状态更新</a:t>
                      </a:r>
                      <a:endParaRPr lang="zh-CN" altLang="en-US" sz="22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2200" kern="100">
                          <a:effectLst/>
                        </a:rPr>
                        <a:t>周期性广播更新整个路由表</a:t>
                      </a:r>
                      <a:endParaRPr lang="zh-CN" altLang="en-US" sz="22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2200" kern="100" dirty="0">
                          <a:effectLst/>
                        </a:rPr>
                        <a:t>周期性组播更新整个路由表</a:t>
                      </a:r>
                      <a:endParaRPr lang="zh-CN" altLang="en-US" sz="2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443776" y="397999"/>
            <a:ext cx="3948938" cy="30734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路由重分发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内容占位符 2"/>
          <p:cNvSpPr txBox="1"/>
          <p:nvPr/>
        </p:nvSpPr>
        <p:spPr>
          <a:xfrm>
            <a:off x="527739" y="850805"/>
            <a:ext cx="11034014" cy="6200626"/>
          </a:xfrm>
          <a:prstGeom prst="rect">
            <a:avLst/>
          </a:prstGeom>
        </p:spPr>
        <p:txBody>
          <a:bodyPr/>
          <a:lstStyle>
            <a:lvl1pPr marL="216535" indent="-216535" algn="l" defTabSz="86677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024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331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701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5008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8315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1686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993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8427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ct val="150000"/>
              </a:lnSpc>
              <a:spcBef>
                <a:spcPts val="900"/>
              </a:spcBef>
              <a:buNone/>
            </a:pPr>
            <a:endParaRPr lang="zh-CN" altLang="en-US" sz="2200" b="1" dirty="0"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901237" y="5016930"/>
          <a:ext cx="11034015" cy="19228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51395"/>
                <a:gridCol w="1184991"/>
                <a:gridCol w="7797629"/>
              </a:tblGrid>
              <a:tr h="5277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kern="100">
                          <a:effectLst/>
                        </a:rPr>
                        <a:t>协议</a:t>
                      </a:r>
                      <a:endParaRPr lang="zh-CN" altLang="en-US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metric</a:t>
                      </a:r>
                      <a:endParaRPr lang="en-US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kern="100">
                          <a:effectLst/>
                        </a:rPr>
                        <a:t>备注</a:t>
                      </a:r>
                      <a:endParaRPr lang="zh-CN" altLang="en-US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</a:tr>
              <a:tr h="52322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kern="100">
                          <a:effectLst/>
                        </a:rPr>
                        <a:t>重分发进</a:t>
                      </a:r>
                      <a:r>
                        <a:rPr lang="en-US" sz="1800" kern="100">
                          <a:effectLst/>
                        </a:rPr>
                        <a:t>RIP</a:t>
                      </a:r>
                      <a:endParaRPr lang="en-US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kern="100">
                          <a:effectLst/>
                        </a:rPr>
                        <a:t>无限大       </a:t>
                      </a:r>
                      <a:endParaRPr lang="zh-CN" altLang="en-US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kern="100">
                          <a:effectLst/>
                        </a:rPr>
                        <a:t>当其他路由注入到</a:t>
                      </a:r>
                      <a:r>
                        <a:rPr lang="en-US" altLang="zh-CN" sz="1800" kern="100">
                          <a:effectLst/>
                        </a:rPr>
                        <a:t>RIP</a:t>
                      </a:r>
                      <a:r>
                        <a:rPr lang="zh-CN" altLang="en-US" sz="1800" kern="100">
                          <a:effectLst/>
                        </a:rPr>
                        <a:t>的时候，因为</a:t>
                      </a:r>
                      <a:r>
                        <a:rPr lang="en-US" altLang="zh-CN" sz="1800" kern="100">
                          <a:effectLst/>
                        </a:rPr>
                        <a:t>RIP</a:t>
                      </a:r>
                      <a:r>
                        <a:rPr lang="zh-CN" altLang="en-US" sz="1800" kern="100">
                          <a:effectLst/>
                        </a:rPr>
                        <a:t>最大只有</a:t>
                      </a:r>
                      <a:r>
                        <a:rPr lang="en-US" altLang="zh-CN" sz="1800" kern="100">
                          <a:effectLst/>
                        </a:rPr>
                        <a:t>15</a:t>
                      </a:r>
                      <a:r>
                        <a:rPr lang="zh-CN" altLang="en-US" sz="1800" kern="100">
                          <a:effectLst/>
                        </a:rPr>
                        <a:t>跳，所有必须手工指定</a:t>
                      </a:r>
                      <a:r>
                        <a:rPr lang="en-US" altLang="zh-CN" sz="1800" kern="100">
                          <a:effectLst/>
                        </a:rPr>
                        <a:t>Metric</a:t>
                      </a:r>
                      <a:r>
                        <a:rPr lang="zh-CN" altLang="en-US" sz="1800" kern="100">
                          <a:effectLst/>
                        </a:rPr>
                        <a:t>值</a:t>
                      </a:r>
                      <a:endParaRPr lang="zh-CN" altLang="en-US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</a:tr>
              <a:tr h="52770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kern="100">
                          <a:effectLst/>
                        </a:rPr>
                        <a:t>重分发进</a:t>
                      </a:r>
                      <a:r>
                        <a:rPr lang="en-US" sz="1800" kern="100">
                          <a:effectLst/>
                        </a:rPr>
                        <a:t>OSPF</a:t>
                      </a:r>
                      <a:endParaRPr lang="en-US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800" kern="100">
                          <a:effectLst/>
                        </a:rPr>
                        <a:t>20</a:t>
                      </a:r>
                      <a:endParaRPr lang="zh-CN" altLang="en-US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indent="26670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kern="100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/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883932" y="1270377"/>
            <a:ext cx="5768618" cy="37888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kern="1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  路由重分发定义：指为实现同一网络内多种路由协议协同工作，利用路由重分发技术实现各路由器间共享路由信息，将一种路由协议的路由通过其他方式</a:t>
            </a:r>
            <a:r>
              <a:rPr lang="en-US" altLang="zh-CN" sz="2400" kern="1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(</a:t>
            </a:r>
            <a:r>
              <a:rPr lang="zh-CN" altLang="en-US" sz="2400" kern="1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可能是另一路由选择协议</a:t>
            </a:r>
            <a:r>
              <a:rPr lang="en-US" altLang="zh-CN" sz="2400" kern="1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)</a:t>
            </a:r>
            <a:r>
              <a:rPr lang="zh-CN" altLang="en-US" sz="2400" kern="1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广播出去，从而实现网络互通。</a:t>
            </a:r>
            <a:endParaRPr lang="zh-CN" altLang="en-US" sz="24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1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7170031" y="1452005"/>
            <a:ext cx="4557484" cy="2985533"/>
            <a:chOff x="7191019" y="1385511"/>
            <a:chExt cx="4557484" cy="2985533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191019" y="1385511"/>
              <a:ext cx="4557484" cy="2985533"/>
            </a:xfrm>
            <a:prstGeom prst="rect">
              <a:avLst/>
            </a:prstGeom>
          </p:spPr>
        </p:pic>
        <mc:AlternateContent xmlns:mc="http://schemas.openxmlformats.org/markup-compatibility/2006" xmlns:p14="http://schemas.microsoft.com/office/powerpoint/2010/main">
          <mc:Choice Requires="p14">
            <p:contentPart r:id="rId2" p14:bwMode="auto">
              <p14:nvContentPartPr>
                <p14:cNvPr id="13" name="墨迹 12"/>
                <p14:cNvContentPartPr/>
                <p14:nvPr/>
              </p14:nvContentPartPr>
              <p14:xfrm>
                <a:off x="10527400" y="4055093"/>
                <a:ext cx="944280" cy="77400"/>
              </p14:xfrm>
            </p:contentPart>
          </mc:Choice>
          <mc:Fallback xmlns="">
            <p:pic>
              <p:nvPicPr>
                <p:cNvPr id="13" name="墨迹 12"/>
              </p:nvPicPr>
              <p:blipFill>
                <a:blip r:embed="rId3"/>
              </p:blipFill>
              <p:spPr>
                <a:xfrm>
                  <a:off x="10527400" y="4055093"/>
                  <a:ext cx="944280" cy="77400"/>
                </a:xfrm>
                <a:prstGeom prst="rect"/>
              </p:spPr>
            </p:pic>
          </mc:Fallback>
        </mc:AlternateContent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061449" y="233885"/>
            <a:ext cx="4679868" cy="49212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OSPF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路由协议的配置</a:t>
            </a:r>
            <a:endParaRPr lang="zh-CN" sz="32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内容占位符 2"/>
          <p:cNvSpPr txBox="1"/>
          <p:nvPr/>
        </p:nvSpPr>
        <p:spPr>
          <a:xfrm>
            <a:off x="838010" y="1693087"/>
            <a:ext cx="5753378" cy="4828271"/>
          </a:xfrm>
          <a:prstGeom prst="rect">
            <a:avLst/>
          </a:prstGeom>
        </p:spPr>
        <p:txBody>
          <a:bodyPr/>
          <a:lstStyle>
            <a:lvl1pPr marL="216535" indent="-216535" algn="l" defTabSz="86677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024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331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701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5008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8315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1686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993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8427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457200">
              <a:lnSpc>
                <a:spcPct val="150000"/>
              </a:lnSpc>
              <a:spcBef>
                <a:spcPts val="900"/>
              </a:spcBef>
              <a:buNone/>
            </a:pPr>
            <a:r>
              <a:rPr lang="en-US" sz="28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1.</a:t>
            </a:r>
            <a:r>
              <a:rPr sz="28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OSPF基本配置步骤： </a:t>
            </a:r>
            <a:endParaRPr sz="2800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457200" indent="-457200">
              <a:lnSpc>
                <a:spcPct val="150000"/>
              </a:lnSpc>
              <a:spcBef>
                <a:spcPts val="900"/>
              </a:spcBef>
              <a:buFont typeface="Wingdings" panose="05000000000000000000" charset="0"/>
              <a:buChar char="Ø"/>
            </a:pPr>
            <a:r>
              <a:rPr sz="2400" b="1" dirty="0">
                <a:solidFill>
                  <a:srgbClr val="FF0000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启动OSPF进程</a:t>
            </a:r>
            <a:endParaRPr sz="2400" dirty="0"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 marL="457200" indent="-457200">
              <a:lnSpc>
                <a:spcPct val="150000"/>
              </a:lnSpc>
              <a:spcBef>
                <a:spcPts val="900"/>
              </a:spcBef>
              <a:buFont typeface="Wingdings" panose="05000000000000000000" charset="0"/>
              <a:buChar char="Ø"/>
            </a:pPr>
            <a:r>
              <a:rPr sz="2400" b="1" dirty="0">
                <a:solidFill>
                  <a:srgbClr val="FF0000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指定路由 id</a:t>
            </a:r>
            <a:r>
              <a:rPr sz="2400" dirty="0">
                <a:latin typeface="新宋体" panose="02010609030101010101" pitchFamily="49" charset="-122"/>
                <a:ea typeface="新宋体" panose="02010609030101010101" pitchFamily="49" charset="-122"/>
              </a:rPr>
              <a:t>（可选配置，没有配置会自动选举生成）</a:t>
            </a:r>
            <a:endParaRPr sz="2400" dirty="0"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 marL="457200" indent="-457200">
              <a:lnSpc>
                <a:spcPct val="150000"/>
              </a:lnSpc>
              <a:spcBef>
                <a:spcPts val="900"/>
              </a:spcBef>
              <a:buFont typeface="Wingdings" panose="05000000000000000000" charset="0"/>
              <a:buChar char="Ø"/>
            </a:pPr>
            <a:r>
              <a:rPr sz="2400" b="1" dirty="0">
                <a:solidFill>
                  <a:srgbClr val="FF0000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通告直连接口网络</a:t>
            </a:r>
            <a:endParaRPr sz="2400" b="1" dirty="0"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 marL="457200" indent="-457200">
              <a:lnSpc>
                <a:spcPct val="150000"/>
              </a:lnSpc>
              <a:spcBef>
                <a:spcPts val="900"/>
              </a:spcBef>
              <a:buFont typeface="Wingdings" panose="05000000000000000000" charset="0"/>
              <a:buChar char="Ø"/>
            </a:pPr>
            <a:r>
              <a:rPr sz="2400" b="1" dirty="0">
                <a:solidFill>
                  <a:srgbClr val="FF0000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查看相关信息</a:t>
            </a:r>
            <a:endParaRPr sz="2400" b="1" dirty="0"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 marL="0" indent="457200">
              <a:lnSpc>
                <a:spcPct val="150000"/>
              </a:lnSpc>
              <a:spcBef>
                <a:spcPts val="900"/>
              </a:spcBef>
              <a:buNone/>
            </a:pPr>
            <a:endParaRPr sz="2400" b="1" dirty="0"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29726" y="1512706"/>
            <a:ext cx="5670554" cy="43013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8"/>
          <p:cNvSpPr txBox="1"/>
          <p:nvPr/>
        </p:nvSpPr>
        <p:spPr>
          <a:xfrm>
            <a:off x="4443776" y="397999"/>
            <a:ext cx="3948938" cy="30734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启动</a:t>
            </a:r>
            <a:r>
              <a:rPr lang="en-US" altLang="zh-CN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OSPF</a:t>
            </a:r>
            <a:r>
              <a:rPr lang="zh-CN" altLang="en-US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进程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内容占位符 2"/>
          <p:cNvSpPr txBox="1"/>
          <p:nvPr>
            <p:custDataLst>
              <p:tags r:id="rId1"/>
            </p:custDataLst>
          </p:nvPr>
        </p:nvSpPr>
        <p:spPr>
          <a:xfrm>
            <a:off x="838200" y="1812925"/>
            <a:ext cx="11316335" cy="3133725"/>
          </a:xfrm>
          <a:prstGeom prst="rect">
            <a:avLst/>
          </a:prstGeom>
        </p:spPr>
        <p:txBody>
          <a:bodyPr/>
          <a:lstStyle>
            <a:lvl1pPr marL="216535" indent="-216535" algn="l" defTabSz="86677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024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331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701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5008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8315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1686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993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8427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457200" algn="l">
              <a:lnSpc>
                <a:spcPct val="150000"/>
              </a:lnSpc>
              <a:spcBef>
                <a:spcPts val="900"/>
              </a:spcBef>
              <a:buNone/>
            </a:pPr>
            <a:r>
              <a:rPr altLang="zh-CN" sz="28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（1）启动OSPF进程</a:t>
            </a:r>
            <a:endParaRPr altLang="zh-CN" sz="2800" b="1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0" indent="457200" algn="l">
              <a:lnSpc>
                <a:spcPct val="150000"/>
              </a:lnSpc>
              <a:spcBef>
                <a:spcPts val="900"/>
              </a:spcBef>
              <a:buNone/>
            </a:pPr>
            <a:r>
              <a:rPr altLang="zh-CN" sz="2400" dirty="0">
                <a:latin typeface="新宋体" panose="02010609030101010101" pitchFamily="49" charset="-122"/>
                <a:ea typeface="新宋体" panose="02010609030101010101" pitchFamily="49" charset="-122"/>
              </a:rPr>
              <a:t>	</a:t>
            </a:r>
            <a:r>
              <a:rPr altLang="zh-CN" sz="2400" dirty="0">
                <a:solidFill>
                  <a:srgbClr val="FF0000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Router(config)# router OSPF [进程号]</a:t>
            </a:r>
            <a:endParaRPr altLang="zh-CN" sz="2400" dirty="0">
              <a:solidFill>
                <a:srgbClr val="FF0000"/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 marL="0" indent="457200" algn="l">
              <a:lnSpc>
                <a:spcPct val="150000"/>
              </a:lnSpc>
              <a:spcBef>
                <a:spcPts val="900"/>
              </a:spcBef>
              <a:buNone/>
            </a:pPr>
            <a:r>
              <a:rPr altLang="zh-CN" sz="2400" dirty="0">
                <a:latin typeface="新宋体" panose="02010609030101010101" pitchFamily="49" charset="-122"/>
                <a:ea typeface="新宋体" panose="02010609030101010101" pitchFamily="49" charset="-122"/>
              </a:rPr>
              <a:t>- OSPF的进程号，只是代表本路由器上的一个OSPF进程，全网路由器的OSPF进程号可以不一致。</a:t>
            </a:r>
            <a:endParaRPr altLang="zh-CN" sz="2400" dirty="0"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8"/>
          <p:cNvSpPr txBox="1"/>
          <p:nvPr/>
        </p:nvSpPr>
        <p:spPr>
          <a:xfrm>
            <a:off x="4443776" y="397999"/>
            <a:ext cx="3948938" cy="30734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指定</a:t>
            </a:r>
            <a:r>
              <a:rPr lang="en-US" altLang="zh-CN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Router ID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内容占位符 2"/>
          <p:cNvSpPr txBox="1"/>
          <p:nvPr>
            <p:custDataLst>
              <p:tags r:id="rId1"/>
            </p:custDataLst>
          </p:nvPr>
        </p:nvSpPr>
        <p:spPr>
          <a:xfrm>
            <a:off x="717975" y="1211525"/>
            <a:ext cx="11316335" cy="5110199"/>
          </a:xfrm>
          <a:prstGeom prst="rect">
            <a:avLst/>
          </a:prstGeom>
        </p:spPr>
        <p:txBody>
          <a:bodyPr/>
          <a:lstStyle>
            <a:lvl1pPr marL="216535" indent="-216535" algn="l" defTabSz="86677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024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331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701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5008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8315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1686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993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8427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457200" algn="l">
              <a:lnSpc>
                <a:spcPct val="150000"/>
              </a:lnSpc>
              <a:spcBef>
                <a:spcPts val="900"/>
              </a:spcBef>
              <a:buNone/>
            </a:pPr>
            <a:r>
              <a:rPr altLang="zh-CN" sz="28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（</a:t>
            </a:r>
            <a:r>
              <a:rPr lang="en-US" altLang="zh-CN" sz="28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altLang="zh-CN" sz="28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）</a:t>
            </a: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指定</a:t>
            </a:r>
            <a:r>
              <a:rPr lang="en-US" altLang="zh-CN" sz="28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Router ID</a:t>
            </a:r>
            <a:endParaRPr lang="en-US" altLang="zh-CN" sz="2800" b="1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0" indent="457200" algn="l">
              <a:lnSpc>
                <a:spcPct val="150000"/>
              </a:lnSpc>
              <a:spcBef>
                <a:spcPts val="900"/>
              </a:spcBef>
              <a:buNone/>
            </a:pPr>
            <a:r>
              <a:rPr lang="en-US" altLang="zh-CN" sz="2400" dirty="0">
                <a:solidFill>
                  <a:srgbClr val="FF0000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  </a:t>
            </a:r>
            <a:r>
              <a:rPr lang="en-US" altLang="zh-CN" sz="2000" dirty="0">
                <a:solidFill>
                  <a:srgbClr val="FF0000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Router(config-router)# router-id X.X.X.X</a:t>
            </a:r>
            <a:endParaRPr lang="en-US" altLang="zh-CN" sz="2000" dirty="0">
              <a:solidFill>
                <a:srgbClr val="FF0000"/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 marL="0" indent="457200" algn="l">
              <a:lnSpc>
                <a:spcPct val="150000"/>
              </a:lnSpc>
              <a:spcBef>
                <a:spcPts val="900"/>
              </a:spcBef>
              <a:buNone/>
            </a:pPr>
            <a:r>
              <a:rPr lang="en-US" altLang="zh-CN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- </a:t>
            </a:r>
            <a:r>
              <a:rPr lang="zh-CN" altLang="en-US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路由</a:t>
            </a:r>
            <a:r>
              <a:rPr lang="en-US" altLang="zh-CN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ID</a:t>
            </a:r>
            <a:r>
              <a:rPr lang="zh-CN" altLang="en-US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是代表路由器在</a:t>
            </a:r>
            <a:r>
              <a:rPr lang="en-US" altLang="zh-CN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OSPF</a:t>
            </a:r>
            <a:r>
              <a:rPr lang="zh-CN" altLang="en-US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网络中的唯一标识符。形式是 </a:t>
            </a:r>
            <a:r>
              <a:rPr lang="en-US" altLang="zh-CN" sz="2000" dirty="0" err="1">
                <a:latin typeface="新宋体" panose="02010609030101010101" pitchFamily="49" charset="-122"/>
                <a:ea typeface="新宋体" panose="02010609030101010101" pitchFamily="49" charset="-122"/>
              </a:rPr>
              <a:t>x.x.x.x</a:t>
            </a:r>
            <a:r>
              <a:rPr lang="en-US" altLang="zh-CN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 ,</a:t>
            </a:r>
            <a:r>
              <a:rPr lang="zh-CN" altLang="en-US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格式与</a:t>
            </a:r>
            <a:r>
              <a:rPr lang="en-US" altLang="zh-CN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IP</a:t>
            </a:r>
            <a:r>
              <a:rPr lang="zh-CN" altLang="en-US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地址相同</a:t>
            </a:r>
            <a:r>
              <a:rPr lang="en-US" altLang="zh-CN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,</a:t>
            </a:r>
            <a:r>
              <a:rPr lang="zh-CN" altLang="en-US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但实际上它并不是一个</a:t>
            </a:r>
            <a:r>
              <a:rPr lang="en-US" altLang="zh-CN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IP</a:t>
            </a:r>
            <a:r>
              <a:rPr lang="zh-CN" altLang="en-US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地址</a:t>
            </a:r>
            <a:r>
              <a:rPr lang="en-US" altLang="zh-CN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,</a:t>
            </a:r>
            <a:r>
              <a:rPr lang="zh-CN" altLang="en-US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而只是一个名字，如果没配置，会自动选举生成。</a:t>
            </a:r>
            <a:endParaRPr lang="zh-CN" altLang="en-US" sz="2000" dirty="0"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 marL="0" indent="457200" algn="l">
              <a:lnSpc>
                <a:spcPct val="150000"/>
              </a:lnSpc>
              <a:spcBef>
                <a:spcPts val="900"/>
              </a:spcBef>
              <a:buNone/>
            </a:pPr>
            <a:r>
              <a:rPr lang="en-US" altLang="zh-CN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- Router-id</a:t>
            </a:r>
            <a:r>
              <a:rPr lang="zh-CN" altLang="en-US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自动选举规则：</a:t>
            </a:r>
            <a:endParaRPr lang="zh-CN" altLang="en-US" sz="2000" dirty="0"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 marL="0" indent="457200" algn="l">
              <a:lnSpc>
                <a:spcPct val="150000"/>
              </a:lnSpc>
              <a:spcBef>
                <a:spcPts val="900"/>
              </a:spcBef>
              <a:buNone/>
            </a:pPr>
            <a:r>
              <a:rPr lang="zh-CN" altLang="en-US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①首先选举</a:t>
            </a:r>
            <a:r>
              <a:rPr lang="en-US" altLang="zh-CN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loopback</a:t>
            </a:r>
            <a:r>
              <a:rPr lang="zh-CN" altLang="en-US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口中的</a:t>
            </a:r>
            <a:r>
              <a:rPr lang="en-US" altLang="zh-CN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IP</a:t>
            </a:r>
            <a:r>
              <a:rPr lang="zh-CN" altLang="en-US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地址，优先选择最大的</a:t>
            </a:r>
            <a:r>
              <a:rPr lang="en-US" altLang="zh-CN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IP</a:t>
            </a:r>
            <a:r>
              <a:rPr lang="zh-CN" altLang="en-US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地址；</a:t>
            </a:r>
            <a:endParaRPr lang="zh-CN" altLang="en-US" sz="2000" dirty="0"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 marL="0" indent="457200" algn="l">
              <a:lnSpc>
                <a:spcPct val="150000"/>
              </a:lnSpc>
              <a:spcBef>
                <a:spcPts val="900"/>
              </a:spcBef>
              <a:buNone/>
            </a:pPr>
            <a:r>
              <a:rPr lang="zh-CN" altLang="en-US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②若没有</a:t>
            </a:r>
            <a:r>
              <a:rPr lang="en-US" altLang="zh-CN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loopback</a:t>
            </a:r>
            <a:r>
              <a:rPr lang="zh-CN" altLang="en-US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口</a:t>
            </a:r>
            <a:r>
              <a:rPr lang="en-US" altLang="zh-CN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IP</a:t>
            </a:r>
            <a:r>
              <a:rPr lang="zh-CN" altLang="en-US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地址，选择会选择物理接口中最大的</a:t>
            </a:r>
            <a:r>
              <a:rPr lang="en-US" altLang="zh-CN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IP</a:t>
            </a:r>
            <a:r>
              <a:rPr lang="zh-CN" altLang="en-US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地址；</a:t>
            </a:r>
            <a:endParaRPr lang="zh-CN" altLang="en-US" sz="2000" dirty="0"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 marL="0" indent="457200" algn="l">
              <a:lnSpc>
                <a:spcPct val="150000"/>
              </a:lnSpc>
              <a:spcBef>
                <a:spcPts val="900"/>
              </a:spcBef>
              <a:buNone/>
            </a:pPr>
            <a:r>
              <a:rPr lang="en-US" altLang="zh-CN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- </a:t>
            </a:r>
            <a:r>
              <a:rPr lang="zh-CN" altLang="en-US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指定路由</a:t>
            </a:r>
            <a:r>
              <a:rPr lang="en-US" altLang="zh-CN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ID</a:t>
            </a:r>
            <a:r>
              <a:rPr lang="zh-CN" altLang="en-US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一般要在通告接口网段前，如与其它路由器构成邻居后再指定</a:t>
            </a:r>
            <a:r>
              <a:rPr lang="en-US" altLang="zh-CN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Router ID</a:t>
            </a:r>
            <a:r>
              <a:rPr lang="zh-CN" altLang="en-US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，需重启</a:t>
            </a:r>
            <a:r>
              <a:rPr lang="en-US" altLang="zh-CN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OSPF </a:t>
            </a:r>
            <a:r>
              <a:rPr lang="zh-CN" altLang="en-US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进程，指定的</a:t>
            </a:r>
            <a:r>
              <a:rPr lang="en-US" altLang="zh-CN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Router ID</a:t>
            </a:r>
            <a:r>
              <a:rPr lang="zh-CN" altLang="en-US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才会生效。</a:t>
            </a:r>
            <a:endParaRPr lang="zh-CN" altLang="en-US" sz="2000" dirty="0"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8"/>
          <p:cNvSpPr txBox="1"/>
          <p:nvPr/>
        </p:nvSpPr>
        <p:spPr>
          <a:xfrm>
            <a:off x="4443776" y="397999"/>
            <a:ext cx="3948938" cy="30734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通告直连接口网络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内容占位符 2"/>
          <p:cNvSpPr txBox="1"/>
          <p:nvPr>
            <p:custDataLst>
              <p:tags r:id="rId1"/>
            </p:custDataLst>
          </p:nvPr>
        </p:nvSpPr>
        <p:spPr>
          <a:xfrm>
            <a:off x="898335" y="1271645"/>
            <a:ext cx="10821600" cy="4809595"/>
          </a:xfrm>
          <a:prstGeom prst="rect">
            <a:avLst/>
          </a:prstGeom>
        </p:spPr>
        <p:txBody>
          <a:bodyPr/>
          <a:lstStyle>
            <a:lvl1pPr marL="216535" indent="-216535" algn="l" defTabSz="86677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024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331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701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5008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8315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1686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993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8427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457200" algn="l">
              <a:lnSpc>
                <a:spcPct val="150000"/>
              </a:lnSpc>
              <a:spcBef>
                <a:spcPts val="900"/>
              </a:spcBef>
              <a:buNone/>
            </a:pPr>
            <a:r>
              <a:rPr altLang="zh-CN" sz="28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（</a:t>
            </a:r>
            <a:r>
              <a:rPr lang="en-US" altLang="zh-CN" sz="28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</a:t>
            </a:r>
            <a:r>
              <a:rPr altLang="zh-CN" sz="28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）</a:t>
            </a: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通告直连接口网络</a:t>
            </a:r>
            <a:endParaRPr lang="en-US" altLang="zh-CN" sz="2800" b="1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0" indent="457200" algn="l">
              <a:lnSpc>
                <a:spcPct val="150000"/>
              </a:lnSpc>
              <a:spcBef>
                <a:spcPts val="900"/>
              </a:spcBef>
              <a:buNone/>
            </a:pPr>
            <a:r>
              <a:rPr lang="en-US" altLang="zh-CN" sz="2400" dirty="0">
                <a:solidFill>
                  <a:srgbClr val="FF0000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 </a:t>
            </a:r>
            <a:r>
              <a:rPr lang="en-US" altLang="zh-CN" sz="2000" dirty="0">
                <a:solidFill>
                  <a:srgbClr val="FF0000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Router(config-router)# network [</a:t>
            </a:r>
            <a:r>
              <a:rPr lang="zh-CN" altLang="en-US" sz="2000" dirty="0">
                <a:solidFill>
                  <a:srgbClr val="FF0000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网络号</a:t>
            </a:r>
            <a:r>
              <a:rPr lang="en-US" altLang="zh-CN" sz="2000" dirty="0">
                <a:solidFill>
                  <a:srgbClr val="FF0000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] [</a:t>
            </a:r>
            <a:r>
              <a:rPr lang="zh-CN" altLang="en-US" sz="2000" dirty="0">
                <a:solidFill>
                  <a:srgbClr val="FF0000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通配符</a:t>
            </a:r>
            <a:r>
              <a:rPr lang="en-US" altLang="zh-CN" sz="2000" dirty="0">
                <a:solidFill>
                  <a:srgbClr val="FF0000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] area [</a:t>
            </a:r>
            <a:r>
              <a:rPr lang="zh-CN" altLang="en-US" sz="2000" dirty="0">
                <a:solidFill>
                  <a:srgbClr val="FF0000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区域号</a:t>
            </a:r>
            <a:r>
              <a:rPr lang="en-US" altLang="zh-CN" sz="2000" dirty="0">
                <a:solidFill>
                  <a:srgbClr val="FF0000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] </a:t>
            </a:r>
            <a:endParaRPr lang="en-US" altLang="zh-CN" sz="2000" dirty="0">
              <a:solidFill>
                <a:srgbClr val="FF0000"/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 marL="0" indent="457200" algn="l">
              <a:lnSpc>
                <a:spcPct val="150000"/>
              </a:lnSpc>
              <a:spcBef>
                <a:spcPts val="900"/>
              </a:spcBef>
              <a:buNone/>
            </a:pPr>
            <a:r>
              <a:rPr lang="en-US" altLang="zh-CN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①[</a:t>
            </a:r>
            <a:r>
              <a:rPr lang="zh-CN" altLang="en-US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通配符</a:t>
            </a:r>
            <a:r>
              <a:rPr lang="en-US" altLang="zh-CN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]</a:t>
            </a:r>
            <a:r>
              <a:rPr lang="zh-CN" altLang="en-US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：与</a:t>
            </a:r>
            <a:r>
              <a:rPr lang="en-US" altLang="zh-CN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[</a:t>
            </a:r>
            <a:r>
              <a:rPr lang="zh-CN" altLang="en-US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网络号</a:t>
            </a:r>
            <a:r>
              <a:rPr lang="en-US" altLang="zh-CN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]</a:t>
            </a:r>
            <a:r>
              <a:rPr lang="zh-CN" altLang="en-US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组合来用匹配一组符合规则的</a:t>
            </a:r>
            <a:r>
              <a:rPr lang="en-US" altLang="zh-CN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IP</a:t>
            </a:r>
            <a:r>
              <a:rPr lang="zh-CN" altLang="en-US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地址；</a:t>
            </a:r>
            <a:endParaRPr lang="zh-CN" altLang="en-US" sz="2000" dirty="0"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 marL="0" indent="457200" algn="l">
              <a:lnSpc>
                <a:spcPct val="150000"/>
              </a:lnSpc>
              <a:spcBef>
                <a:spcPts val="900"/>
              </a:spcBef>
              <a:buNone/>
            </a:pPr>
            <a:r>
              <a:rPr lang="zh-CN" altLang="en-US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②</a:t>
            </a:r>
            <a:r>
              <a:rPr lang="en-US" altLang="zh-CN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[</a:t>
            </a:r>
            <a:r>
              <a:rPr lang="zh-CN" altLang="en-US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区域号</a:t>
            </a:r>
            <a:r>
              <a:rPr lang="en-US" altLang="zh-CN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]</a:t>
            </a:r>
            <a:r>
              <a:rPr lang="zh-CN" altLang="en-US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：</a:t>
            </a:r>
            <a:r>
              <a:rPr lang="en-US" altLang="zh-CN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OSPF</a:t>
            </a:r>
            <a:r>
              <a:rPr lang="zh-CN" altLang="en-US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在建立邻居的时候会检测对方</a:t>
            </a:r>
            <a:r>
              <a:rPr lang="en-US" altLang="zh-CN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hello</a:t>
            </a:r>
            <a:r>
              <a:rPr lang="zh-CN" altLang="en-US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包的区域标识，同一条链路上，两端的</a:t>
            </a:r>
            <a:r>
              <a:rPr lang="en-US" altLang="zh-CN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OSPF</a:t>
            </a:r>
            <a:r>
              <a:rPr lang="zh-CN" altLang="en-US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区域号必须一致。骨干区域号为</a:t>
            </a:r>
            <a:r>
              <a:rPr lang="en-US" altLang="zh-CN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0</a:t>
            </a:r>
            <a:r>
              <a:rPr lang="zh-CN" altLang="en-US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，其余区域编号为非骨干区域。对于多区域，</a:t>
            </a:r>
            <a:r>
              <a:rPr lang="en-US" altLang="zh-CN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OSPF</a:t>
            </a:r>
            <a:r>
              <a:rPr lang="zh-CN" altLang="en-US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要求所有的非骨干区域</a:t>
            </a:r>
            <a:r>
              <a:rPr lang="en-US" altLang="zh-CN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(</a:t>
            </a:r>
            <a:r>
              <a:rPr lang="zh-CN" altLang="en-US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非</a:t>
            </a:r>
            <a:r>
              <a:rPr lang="en-US" altLang="zh-CN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0</a:t>
            </a:r>
            <a:r>
              <a:rPr lang="zh-CN" altLang="en-US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区域</a:t>
            </a:r>
            <a:r>
              <a:rPr lang="en-US" altLang="zh-CN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)</a:t>
            </a:r>
            <a:r>
              <a:rPr lang="zh-CN" altLang="en-US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都必须与</a:t>
            </a:r>
            <a:r>
              <a:rPr lang="en-US" altLang="zh-CN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Area 0</a:t>
            </a:r>
            <a:r>
              <a:rPr lang="zh-CN" altLang="en-US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直接相连，骨干区域是是整个</a:t>
            </a:r>
            <a:r>
              <a:rPr lang="en-US" altLang="zh-CN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OSPF</a:t>
            </a:r>
            <a:r>
              <a:rPr lang="zh-CN" altLang="en-US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域的中心枢纽，一个</a:t>
            </a:r>
            <a:r>
              <a:rPr lang="en-US" altLang="zh-CN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OSPF</a:t>
            </a:r>
            <a:r>
              <a:rPr lang="zh-CN" altLang="en-US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域有且只能拥有一个 </a:t>
            </a:r>
            <a:r>
              <a:rPr lang="en-US" altLang="zh-CN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Area 0,</a:t>
            </a:r>
            <a:r>
              <a:rPr lang="zh-CN" altLang="en-US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所有的区域间路由必须通过</a:t>
            </a:r>
            <a:r>
              <a:rPr lang="en-US" altLang="zh-CN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Area0</a:t>
            </a:r>
            <a:r>
              <a:rPr lang="zh-CN" altLang="en-US" sz="2000" dirty="0">
                <a:latin typeface="新宋体" panose="02010609030101010101" pitchFamily="49" charset="-122"/>
                <a:ea typeface="新宋体" panose="02010609030101010101" pitchFamily="49" charset="-122"/>
              </a:rPr>
              <a:t>中转。</a:t>
            </a:r>
            <a:endParaRPr lang="zh-CN" altLang="en-US" sz="2000" dirty="0"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8"/>
          <p:cNvSpPr txBox="1"/>
          <p:nvPr/>
        </p:nvSpPr>
        <p:spPr>
          <a:xfrm>
            <a:off x="4443776" y="397999"/>
            <a:ext cx="3948938" cy="30734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查看相关信息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内容占位符 2"/>
          <p:cNvSpPr txBox="1"/>
          <p:nvPr>
            <p:custDataLst>
              <p:tags r:id="rId1"/>
            </p:custDataLst>
          </p:nvPr>
        </p:nvSpPr>
        <p:spPr>
          <a:xfrm>
            <a:off x="477495" y="1065837"/>
            <a:ext cx="4328640" cy="4809595"/>
          </a:xfrm>
          <a:prstGeom prst="rect">
            <a:avLst/>
          </a:prstGeom>
        </p:spPr>
        <p:txBody>
          <a:bodyPr/>
          <a:lstStyle>
            <a:lvl1pPr marL="216535" indent="-216535" algn="l" defTabSz="86677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024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331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701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5008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8315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1686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993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8427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457200" algn="l">
              <a:lnSpc>
                <a:spcPct val="150000"/>
              </a:lnSpc>
              <a:spcBef>
                <a:spcPts val="900"/>
              </a:spcBef>
              <a:buNone/>
            </a:pPr>
            <a:r>
              <a:rPr altLang="zh-CN" sz="28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（</a:t>
            </a:r>
            <a:r>
              <a:rPr lang="en-US" altLang="zh-CN" sz="28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4</a:t>
            </a:r>
            <a:r>
              <a:rPr altLang="zh-CN" sz="28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）</a:t>
            </a: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查看相关信息</a:t>
            </a:r>
            <a:endParaRPr lang="en-US" altLang="zh-CN" sz="2800" b="1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0" indent="457200" algn="l">
              <a:lnSpc>
                <a:spcPct val="150000"/>
              </a:lnSpc>
              <a:spcBef>
                <a:spcPts val="900"/>
              </a:spcBef>
              <a:buNone/>
            </a:pPr>
            <a:r>
              <a:rPr lang="zh-CN" altLang="en-US" sz="2400" dirty="0">
                <a:latin typeface="新宋体" panose="02010609030101010101" pitchFamily="49" charset="-122"/>
                <a:ea typeface="新宋体" panose="02010609030101010101" pitchFamily="49" charset="-122"/>
              </a:rPr>
              <a:t> ①显示路由表的信息</a:t>
            </a:r>
            <a:endParaRPr lang="zh-CN" altLang="en-US" sz="2400" dirty="0"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 marL="0" indent="457200" algn="l">
              <a:lnSpc>
                <a:spcPct val="150000"/>
              </a:lnSpc>
              <a:spcBef>
                <a:spcPts val="900"/>
              </a:spcBef>
              <a:buNone/>
            </a:pPr>
            <a:r>
              <a:rPr lang="zh-CN" altLang="en-US" sz="2400" dirty="0">
                <a:latin typeface="新宋体" panose="02010609030101010101" pitchFamily="49" charset="-122"/>
                <a:ea typeface="新宋体" panose="02010609030101010101" pitchFamily="49" charset="-122"/>
              </a:rPr>
              <a:t> ②查看</a:t>
            </a:r>
            <a:r>
              <a:rPr lang="en-US" altLang="zh-CN" sz="2400" dirty="0">
                <a:latin typeface="新宋体" panose="02010609030101010101" pitchFamily="49" charset="-122"/>
                <a:ea typeface="新宋体" panose="02010609030101010101" pitchFamily="49" charset="-122"/>
              </a:rPr>
              <a:t>OSPF</a:t>
            </a:r>
            <a:r>
              <a:rPr lang="zh-CN" altLang="en-US" sz="2400" dirty="0">
                <a:latin typeface="新宋体" panose="02010609030101010101" pitchFamily="49" charset="-122"/>
                <a:ea typeface="新宋体" panose="02010609030101010101" pitchFamily="49" charset="-122"/>
              </a:rPr>
              <a:t>邻居表</a:t>
            </a:r>
            <a:endParaRPr lang="zh-CN" altLang="en-US" sz="2400" dirty="0"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 marL="0" indent="457200" algn="l">
              <a:lnSpc>
                <a:spcPct val="150000"/>
              </a:lnSpc>
              <a:spcBef>
                <a:spcPts val="900"/>
              </a:spcBef>
              <a:buNone/>
            </a:pPr>
            <a:r>
              <a:rPr lang="zh-CN" altLang="en-US" sz="2400" dirty="0">
                <a:latin typeface="新宋体" panose="02010609030101010101" pitchFamily="49" charset="-122"/>
                <a:ea typeface="新宋体" panose="02010609030101010101" pitchFamily="49" charset="-122"/>
              </a:rPr>
              <a:t> ③查看链路状态数据库</a:t>
            </a:r>
            <a:endParaRPr lang="zh-CN" altLang="en-US" sz="2000" dirty="0"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5295" y="1201580"/>
            <a:ext cx="7715250" cy="385762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8157" y="5059205"/>
            <a:ext cx="7629525" cy="12573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385295" y="397999"/>
            <a:ext cx="3948938" cy="30734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配置</a:t>
            </a:r>
            <a:r>
              <a:rPr lang="en-US" altLang="zh-CN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OSPF</a:t>
            </a:r>
            <a:r>
              <a:rPr lang="zh-CN" altLang="en-US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路由协议（例一）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34592" y="1092125"/>
            <a:ext cx="7108606" cy="232300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1695" y="3435965"/>
            <a:ext cx="7214400" cy="333037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443776" y="397999"/>
            <a:ext cx="3948938" cy="30734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配置信息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38815" y="1812725"/>
            <a:ext cx="10878254" cy="39693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670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kern="100" dirty="0">
                <a:solidFill>
                  <a:srgbClr val="0E419A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STEP 1</a:t>
            </a:r>
            <a:r>
              <a:rPr lang="zh-CN" altLang="en-US" sz="2400" kern="100" dirty="0">
                <a:solidFill>
                  <a:srgbClr val="0E419A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：</a:t>
            </a:r>
            <a:r>
              <a:rPr lang="zh-CN" altLang="en-US" sz="2400" kern="100" dirty="0">
                <a:solidFill>
                  <a:srgbClr val="000000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根据设备信息修改主机名、配置</a:t>
            </a:r>
            <a:r>
              <a:rPr lang="en-US" altLang="zh-CN" sz="2400" kern="100" dirty="0">
                <a:solidFill>
                  <a:srgbClr val="000000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IP</a:t>
            </a:r>
            <a:r>
              <a:rPr lang="zh-CN" altLang="en-US" sz="2400" kern="100" dirty="0">
                <a:solidFill>
                  <a:srgbClr val="000000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地址。</a:t>
            </a:r>
            <a:endParaRPr lang="zh-CN" altLang="en-US" sz="2400" kern="100" dirty="0">
              <a:effectLst/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26670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kern="100" dirty="0">
                <a:solidFill>
                  <a:srgbClr val="0E419A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STEP 2</a:t>
            </a:r>
            <a:r>
              <a:rPr lang="zh-CN" altLang="en-US" sz="2400" kern="100" dirty="0">
                <a:solidFill>
                  <a:srgbClr val="0E419A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：</a:t>
            </a:r>
            <a:r>
              <a:rPr lang="zh-CN" altLang="en-US" sz="2400" kern="100" dirty="0"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全网路由启用</a:t>
            </a:r>
            <a:r>
              <a:rPr lang="en-US" altLang="zh-CN" sz="2400" kern="100" dirty="0"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OSPF</a:t>
            </a:r>
            <a:r>
              <a:rPr lang="zh-CN" altLang="en-US" sz="2400" kern="100" dirty="0"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，并把对应的接口网段通告到指定的区域</a:t>
            </a:r>
            <a:endParaRPr lang="zh-CN" altLang="en-US" sz="2400" kern="100" dirty="0">
              <a:effectLst/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26670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kern="1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R1</a:t>
            </a:r>
            <a:r>
              <a:rPr lang="zh-CN" altLang="en-US" sz="2400" kern="1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配置：</a:t>
            </a:r>
            <a:endParaRPr lang="zh-CN" altLang="en-US" sz="24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6670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kern="1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R1(config)#router </a:t>
            </a:r>
            <a:r>
              <a:rPr lang="en-US" altLang="zh-CN" sz="2400" kern="100" dirty="0" err="1">
                <a:solidFill>
                  <a:srgbClr val="000000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ospf</a:t>
            </a:r>
            <a:r>
              <a:rPr lang="en-US" altLang="zh-CN" sz="2400" kern="1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1  </a:t>
            </a:r>
            <a:endParaRPr lang="en-US" altLang="zh-CN" sz="24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6670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kern="1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R1(config-router)#network 192.168.1.0 0.0.0.255 area 0</a:t>
            </a:r>
            <a:endParaRPr lang="en-US" altLang="zh-CN" sz="24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6670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kern="1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R1(config-router)#network 10.1.1.0 0.0.0.255 area 0</a:t>
            </a:r>
            <a:endParaRPr lang="en-US" altLang="zh-CN" sz="24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6670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kern="1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R1(config-router)#exit</a:t>
            </a:r>
            <a:endParaRPr lang="en-US" altLang="zh-CN" sz="24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443776" y="397999"/>
            <a:ext cx="3948938" cy="30734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配置信息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19140" y="1210983"/>
            <a:ext cx="9108203" cy="50985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670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kern="100" dirty="0">
                <a:solidFill>
                  <a:srgbClr val="000000"/>
                </a:solidFill>
                <a:effectLst/>
                <a:latin typeface="+mn-ea"/>
                <a:ea typeface="+mn-ea"/>
                <a:cs typeface="楷体" panose="02010609060101010101" pitchFamily="49" charset="-122"/>
              </a:rPr>
              <a:t>R2</a:t>
            </a:r>
            <a:r>
              <a:rPr lang="zh-CN" altLang="en-US" sz="2000" kern="100" dirty="0">
                <a:solidFill>
                  <a:srgbClr val="000000"/>
                </a:solidFill>
                <a:effectLst/>
                <a:latin typeface="+mn-ea"/>
                <a:ea typeface="+mn-ea"/>
                <a:cs typeface="楷体" panose="02010609060101010101" pitchFamily="49" charset="-122"/>
              </a:rPr>
              <a:t>配置：</a:t>
            </a:r>
            <a:endParaRPr lang="zh-CN" altLang="en-US" sz="2000" kern="100" dirty="0">
              <a:effectLst/>
              <a:latin typeface="+mn-ea"/>
              <a:ea typeface="+mn-ea"/>
              <a:cs typeface="Times New Roman" panose="02020603050405020304" pitchFamily="18" charset="0"/>
            </a:endParaRPr>
          </a:p>
          <a:p>
            <a:pPr marL="26670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kern="100" dirty="0">
                <a:solidFill>
                  <a:srgbClr val="000000"/>
                </a:solidFill>
                <a:effectLst/>
                <a:latin typeface="+mn-ea"/>
                <a:ea typeface="+mn-ea"/>
                <a:cs typeface="楷体" panose="02010609060101010101" pitchFamily="49" charset="-122"/>
              </a:rPr>
              <a:t>R2(config)#router </a:t>
            </a:r>
            <a:r>
              <a:rPr lang="en-US" altLang="zh-CN" sz="2000" kern="100" dirty="0" err="1">
                <a:solidFill>
                  <a:srgbClr val="000000"/>
                </a:solidFill>
                <a:effectLst/>
                <a:latin typeface="+mn-ea"/>
                <a:ea typeface="+mn-ea"/>
                <a:cs typeface="楷体" panose="02010609060101010101" pitchFamily="49" charset="-122"/>
              </a:rPr>
              <a:t>ospf</a:t>
            </a:r>
            <a:r>
              <a:rPr lang="en-US" altLang="zh-CN" sz="2000" kern="100" dirty="0">
                <a:solidFill>
                  <a:srgbClr val="000000"/>
                </a:solidFill>
                <a:effectLst/>
                <a:latin typeface="+mn-ea"/>
                <a:ea typeface="+mn-ea"/>
                <a:cs typeface="楷体" panose="02010609060101010101" pitchFamily="49" charset="-122"/>
              </a:rPr>
              <a:t> 1</a:t>
            </a:r>
            <a:endParaRPr lang="en-US" altLang="zh-CN" sz="2000" kern="100" dirty="0">
              <a:effectLst/>
              <a:latin typeface="+mn-ea"/>
              <a:ea typeface="+mn-ea"/>
              <a:cs typeface="Times New Roman" panose="02020603050405020304" pitchFamily="18" charset="0"/>
            </a:endParaRPr>
          </a:p>
          <a:p>
            <a:pPr marL="26670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kern="100" dirty="0">
                <a:solidFill>
                  <a:srgbClr val="000000"/>
                </a:solidFill>
                <a:effectLst/>
                <a:latin typeface="+mn-ea"/>
                <a:ea typeface="+mn-ea"/>
                <a:cs typeface="楷体" panose="02010609060101010101" pitchFamily="49" charset="-122"/>
              </a:rPr>
              <a:t>R2(config-router)#network 192.168.1.0 0.0.0.255 area 0</a:t>
            </a:r>
            <a:endParaRPr lang="en-US" altLang="zh-CN" sz="2000" kern="100" dirty="0">
              <a:effectLst/>
              <a:latin typeface="+mn-ea"/>
              <a:ea typeface="+mn-ea"/>
              <a:cs typeface="Times New Roman" panose="02020603050405020304" pitchFamily="18" charset="0"/>
            </a:endParaRPr>
          </a:p>
          <a:p>
            <a:pPr marL="26670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kern="100" dirty="0">
                <a:solidFill>
                  <a:srgbClr val="000000"/>
                </a:solidFill>
                <a:effectLst/>
                <a:latin typeface="+mn-ea"/>
                <a:ea typeface="+mn-ea"/>
                <a:cs typeface="楷体" panose="02010609060101010101" pitchFamily="49" charset="-122"/>
              </a:rPr>
              <a:t>R2(config-router)#network 192.168.2.0 0.0.0.255 area 0</a:t>
            </a:r>
            <a:endParaRPr lang="en-US" altLang="zh-CN" sz="2000" kern="100" dirty="0">
              <a:effectLst/>
              <a:latin typeface="+mn-ea"/>
              <a:ea typeface="+mn-ea"/>
              <a:cs typeface="Times New Roman" panose="02020603050405020304" pitchFamily="18" charset="0"/>
            </a:endParaRPr>
          </a:p>
          <a:p>
            <a:pPr marL="26670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kern="100" dirty="0">
                <a:solidFill>
                  <a:srgbClr val="000000"/>
                </a:solidFill>
                <a:effectLst/>
                <a:latin typeface="+mn-ea"/>
                <a:ea typeface="+mn-ea"/>
                <a:cs typeface="楷体" panose="02010609060101010101" pitchFamily="49" charset="-122"/>
              </a:rPr>
              <a:t>R2(config-router)#network 10.3.1.0 0.0.0.255 area 0</a:t>
            </a:r>
            <a:endParaRPr lang="en-US" altLang="zh-CN" sz="2000" kern="100" dirty="0">
              <a:effectLst/>
              <a:latin typeface="+mn-ea"/>
              <a:ea typeface="+mn-ea"/>
              <a:cs typeface="Times New Roman" panose="02020603050405020304" pitchFamily="18" charset="0"/>
            </a:endParaRPr>
          </a:p>
          <a:p>
            <a:pPr marL="26670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kern="100" dirty="0">
                <a:solidFill>
                  <a:srgbClr val="000000"/>
                </a:solidFill>
                <a:effectLst/>
                <a:latin typeface="+mn-ea"/>
                <a:ea typeface="+mn-ea"/>
                <a:cs typeface="楷体" panose="02010609060101010101" pitchFamily="49" charset="-122"/>
              </a:rPr>
              <a:t>R2(config-router)#exit</a:t>
            </a:r>
            <a:endParaRPr lang="en-US" altLang="zh-CN" sz="2000" kern="100" dirty="0">
              <a:effectLst/>
              <a:latin typeface="+mn-ea"/>
              <a:ea typeface="+mn-ea"/>
              <a:cs typeface="Times New Roman" panose="02020603050405020304" pitchFamily="18" charset="0"/>
            </a:endParaRPr>
          </a:p>
          <a:p>
            <a:pPr marL="26670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kern="100" dirty="0">
                <a:solidFill>
                  <a:srgbClr val="000000"/>
                </a:solidFill>
                <a:effectLst/>
                <a:latin typeface="+mn-ea"/>
                <a:ea typeface="+mn-ea"/>
                <a:cs typeface="楷体" panose="02010609060101010101" pitchFamily="49" charset="-122"/>
              </a:rPr>
              <a:t>R3</a:t>
            </a:r>
            <a:r>
              <a:rPr lang="zh-CN" altLang="en-US" sz="2000" kern="100" dirty="0">
                <a:solidFill>
                  <a:srgbClr val="000000"/>
                </a:solidFill>
                <a:effectLst/>
                <a:latin typeface="+mn-ea"/>
                <a:ea typeface="+mn-ea"/>
                <a:cs typeface="楷体" panose="02010609060101010101" pitchFamily="49" charset="-122"/>
              </a:rPr>
              <a:t>配置：</a:t>
            </a:r>
            <a:endParaRPr lang="zh-CN" altLang="en-US" sz="2000" kern="100" dirty="0">
              <a:effectLst/>
              <a:latin typeface="+mn-ea"/>
              <a:ea typeface="+mn-ea"/>
              <a:cs typeface="Times New Roman" panose="02020603050405020304" pitchFamily="18" charset="0"/>
            </a:endParaRPr>
          </a:p>
          <a:p>
            <a:pPr marL="26670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kern="100" dirty="0">
                <a:solidFill>
                  <a:srgbClr val="000000"/>
                </a:solidFill>
                <a:effectLst/>
                <a:latin typeface="+mn-ea"/>
                <a:ea typeface="+mn-ea"/>
                <a:cs typeface="楷体" panose="02010609060101010101" pitchFamily="49" charset="-122"/>
              </a:rPr>
              <a:t>R3(config)#router </a:t>
            </a:r>
            <a:r>
              <a:rPr lang="en-US" altLang="zh-CN" sz="2000" kern="100" dirty="0" err="1">
                <a:solidFill>
                  <a:srgbClr val="000000"/>
                </a:solidFill>
                <a:effectLst/>
                <a:latin typeface="+mn-ea"/>
                <a:ea typeface="+mn-ea"/>
                <a:cs typeface="楷体" panose="02010609060101010101" pitchFamily="49" charset="-122"/>
              </a:rPr>
              <a:t>ospf</a:t>
            </a:r>
            <a:r>
              <a:rPr lang="en-US" altLang="zh-CN" sz="2000" kern="100" dirty="0">
                <a:solidFill>
                  <a:srgbClr val="000000"/>
                </a:solidFill>
                <a:effectLst/>
                <a:latin typeface="+mn-ea"/>
                <a:ea typeface="+mn-ea"/>
                <a:cs typeface="楷体" panose="02010609060101010101" pitchFamily="49" charset="-122"/>
              </a:rPr>
              <a:t> 1</a:t>
            </a:r>
            <a:endParaRPr lang="en-US" altLang="zh-CN" sz="2000" kern="100" dirty="0">
              <a:effectLst/>
              <a:latin typeface="+mn-ea"/>
              <a:ea typeface="+mn-ea"/>
              <a:cs typeface="Times New Roman" panose="02020603050405020304" pitchFamily="18" charset="0"/>
            </a:endParaRPr>
          </a:p>
          <a:p>
            <a:pPr marL="26670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kern="100" dirty="0">
                <a:solidFill>
                  <a:srgbClr val="000000"/>
                </a:solidFill>
                <a:effectLst/>
                <a:latin typeface="+mn-ea"/>
                <a:ea typeface="+mn-ea"/>
                <a:cs typeface="楷体" panose="02010609060101010101" pitchFamily="49" charset="-122"/>
              </a:rPr>
              <a:t>R3(config-router)#network 192.168.2.0 0.0.0.255 area 0</a:t>
            </a:r>
            <a:endParaRPr lang="en-US" altLang="zh-CN" sz="2000" kern="100" dirty="0">
              <a:effectLst/>
              <a:latin typeface="+mn-ea"/>
              <a:ea typeface="+mn-ea"/>
              <a:cs typeface="Times New Roman" panose="02020603050405020304" pitchFamily="18" charset="0"/>
            </a:endParaRPr>
          </a:p>
          <a:p>
            <a:pPr marL="26670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kern="100" dirty="0">
                <a:solidFill>
                  <a:srgbClr val="000000"/>
                </a:solidFill>
                <a:effectLst/>
                <a:latin typeface="+mn-ea"/>
                <a:ea typeface="+mn-ea"/>
                <a:cs typeface="楷体" panose="02010609060101010101" pitchFamily="49" charset="-122"/>
              </a:rPr>
              <a:t>R3(config-router)#network 10.2.1.0 0 0.0.0.255 area 0</a:t>
            </a:r>
            <a:endParaRPr lang="en-US" altLang="zh-CN" sz="2000" kern="100" dirty="0">
              <a:effectLst/>
              <a:latin typeface="+mn-ea"/>
              <a:ea typeface="+mn-ea"/>
              <a:cs typeface="Times New Roman" panose="02020603050405020304" pitchFamily="18" charset="0"/>
            </a:endParaRPr>
          </a:p>
          <a:p>
            <a:pPr marL="26670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kern="100" dirty="0">
                <a:solidFill>
                  <a:srgbClr val="000000"/>
                </a:solidFill>
                <a:effectLst/>
                <a:latin typeface="+mn-ea"/>
                <a:ea typeface="+mn-ea"/>
                <a:cs typeface="楷体" panose="02010609060101010101" pitchFamily="49" charset="-122"/>
              </a:rPr>
              <a:t>R3(config-router)#exit</a:t>
            </a:r>
            <a:endParaRPr lang="en-US" altLang="zh-CN" sz="2000" kern="100" dirty="0">
              <a:effectLst/>
              <a:latin typeface="+mn-ea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354" y="3899765"/>
            <a:ext cx="9524872" cy="120576"/>
            <a:chOff x="-2370516" y="2370784"/>
            <a:chExt cx="6773985" cy="85752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 flipV="1">
              <a:off x="-2370516" y="2370784"/>
              <a:ext cx="6773985" cy="325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340">
                <a:defRPr/>
              </a:pPr>
              <a:endParaRPr lang="en-US" sz="2670" dirty="0">
                <a:latin typeface="印品黑体" panose="00000500000000000000" pitchFamily="2" charset="-122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340">
                <a:defRPr/>
              </a:pPr>
              <a:endParaRPr lang="en-US" sz="2670" dirty="0">
                <a:latin typeface="印品黑体" panose="00000500000000000000" pitchFamily="2" charset="-122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MH_Entry_1"/>
          <p:cNvSpPr/>
          <p:nvPr>
            <p:custDataLst>
              <p:tags r:id="rId1"/>
            </p:custDataLst>
          </p:nvPr>
        </p:nvSpPr>
        <p:spPr>
          <a:xfrm>
            <a:off x="566239" y="2820886"/>
            <a:ext cx="8393102" cy="92329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r>
              <a:rPr lang="en-US" altLang="zh-CN" sz="6000" b="1" spc="16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2.3 OSPF</a:t>
            </a:r>
            <a:r>
              <a:rPr lang="zh-CN" altLang="en-US" sz="6000" b="1" spc="16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路由协议</a:t>
            </a:r>
            <a:endParaRPr lang="zh-CN" altLang="en-US" sz="2400" b="1" spc="16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8"/>
          <p:cNvSpPr txBox="1"/>
          <p:nvPr/>
        </p:nvSpPr>
        <p:spPr>
          <a:xfrm>
            <a:off x="4443776" y="397999"/>
            <a:ext cx="3948938" cy="30734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配置验证</a:t>
            </a:r>
            <a:endParaRPr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87205" y="910925"/>
            <a:ext cx="11062080" cy="10147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kern="100">
                <a:solidFill>
                  <a:srgbClr val="0E419A"/>
                </a:solidFill>
                <a:effectLst/>
                <a:latin typeface="黑体" panose="02010609060101010101" charset="-122"/>
                <a:ea typeface="黑体" panose="02010609060101010101" charset="-122"/>
                <a:cs typeface="宋体" panose="02010600030101010101" pitchFamily="2" charset="-122"/>
              </a:rPr>
              <a:t> </a:t>
            </a:r>
            <a:r>
              <a:rPr lang="en-US" altLang="zh-CN" sz="2000" kern="100">
                <a:solidFill>
                  <a:srgbClr val="0E419A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STEP 1</a:t>
            </a:r>
            <a:r>
              <a:rPr lang="zh-CN" altLang="en-US" sz="2000" kern="100">
                <a:solidFill>
                  <a:srgbClr val="0E419A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：</a:t>
            </a:r>
            <a:r>
              <a:rPr lang="zh-CN" altLang="en-US" sz="2000" kern="100"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查看相邻的路由器之间是否建立</a:t>
            </a:r>
            <a:r>
              <a:rPr lang="en-US" altLang="zh-CN" sz="2000" kern="100"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ospf</a:t>
            </a:r>
            <a:r>
              <a:rPr lang="zh-CN" altLang="en-US" sz="2000" kern="100"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邻居关系，及邻居状态。若相邻路由器能够正常建立邻居关系，且状态为</a:t>
            </a:r>
            <a:r>
              <a:rPr lang="en-US" altLang="zh-CN" sz="2000" kern="100"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full</a:t>
            </a:r>
            <a:r>
              <a:rPr lang="zh-CN" altLang="en-US" sz="2000" kern="100"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，则</a:t>
            </a:r>
            <a:r>
              <a:rPr lang="en-US" altLang="zh-CN" sz="2000" kern="100"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ospf</a:t>
            </a:r>
            <a:r>
              <a:rPr lang="zh-CN" altLang="en-US" sz="2000" kern="100"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运行正常。</a:t>
            </a:r>
            <a:endParaRPr lang="zh-CN" altLang="en-US" sz="2000" kern="100" dirty="0">
              <a:effectLst/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99535" y="2293685"/>
            <a:ext cx="9163050" cy="12096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320" y="3855395"/>
            <a:ext cx="9172575" cy="146685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1202" y="5698537"/>
            <a:ext cx="9115425" cy="1190625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018575" y="1827064"/>
            <a:ext cx="6431692" cy="4603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670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kern="1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R1</a:t>
            </a:r>
            <a:r>
              <a:rPr lang="zh-CN" altLang="en-US" sz="1800" kern="1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邻居表：</a:t>
            </a:r>
            <a:endParaRPr lang="zh-CN" altLang="en-US" sz="1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259055" y="3435965"/>
            <a:ext cx="6431692" cy="4603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kern="1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R2</a:t>
            </a:r>
            <a:r>
              <a:rPr lang="zh-CN" altLang="en-US" sz="1800" kern="100" dirty="0">
                <a:solidFill>
                  <a:srgbClr val="333333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邻居表</a:t>
            </a:r>
            <a:r>
              <a:rPr lang="zh-CN" altLang="en-US" sz="1800" kern="1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：</a:t>
            </a:r>
            <a:endParaRPr lang="zh-CN" altLang="en-US" sz="1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259055" y="5298275"/>
            <a:ext cx="6431692" cy="4603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kern="1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R3</a:t>
            </a:r>
            <a:r>
              <a:rPr lang="zh-CN" altLang="en-US" sz="1800" kern="100" dirty="0">
                <a:solidFill>
                  <a:srgbClr val="333333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邻居表</a:t>
            </a:r>
            <a:r>
              <a:rPr lang="zh-CN" altLang="en-US" sz="1800" kern="1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：</a:t>
            </a:r>
            <a:endParaRPr lang="zh-CN" altLang="en-US" sz="1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8"/>
          <p:cNvSpPr txBox="1"/>
          <p:nvPr/>
        </p:nvSpPr>
        <p:spPr>
          <a:xfrm>
            <a:off x="4443776" y="397999"/>
            <a:ext cx="3948938" cy="30734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配置验证</a:t>
            </a:r>
            <a:endParaRPr lang="zh-CN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57855" y="971045"/>
            <a:ext cx="10821600" cy="10147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kern="100" dirty="0">
                <a:solidFill>
                  <a:srgbClr val="0E419A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STEP 2</a:t>
            </a:r>
            <a:r>
              <a:rPr lang="zh-CN" altLang="en-US" sz="2000" kern="100" dirty="0">
                <a:solidFill>
                  <a:srgbClr val="0E419A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：</a:t>
            </a:r>
            <a:r>
              <a:rPr lang="zh-CN" altLang="en-US" sz="2000" kern="100" dirty="0">
                <a:solidFill>
                  <a:srgbClr val="000000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查看全网路由器的路由，若每台路由器都能学习到整网的路由，则</a:t>
            </a:r>
            <a:r>
              <a:rPr lang="en-US" altLang="zh-CN" sz="2000" kern="100" dirty="0" err="1">
                <a:solidFill>
                  <a:srgbClr val="000000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ospf</a:t>
            </a:r>
            <a:r>
              <a:rPr lang="zh-CN" altLang="en-US" sz="2000" kern="100" dirty="0">
                <a:solidFill>
                  <a:srgbClr val="000000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配置正确。</a:t>
            </a:r>
            <a:endParaRPr lang="zh-CN" altLang="en-US" sz="2000" kern="100" dirty="0">
              <a:effectLst/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kern="100" dirty="0">
                <a:solidFill>
                  <a:srgbClr val="000000"/>
                </a:solidFill>
                <a:effectLst/>
                <a:latin typeface="+mn-ea"/>
                <a:ea typeface="+mn-ea"/>
                <a:cs typeface="楷体" panose="02010609060101010101" pitchFamily="49" charset="-122"/>
              </a:rPr>
              <a:t>R1</a:t>
            </a:r>
            <a:r>
              <a:rPr lang="zh-CN" altLang="en-US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路由表学习到如下</a:t>
            </a:r>
            <a:r>
              <a:rPr lang="en-US" altLang="zh-CN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OSPF</a:t>
            </a:r>
            <a:r>
              <a:rPr lang="zh-CN" altLang="en-US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路由</a:t>
            </a:r>
            <a:r>
              <a:rPr lang="zh-CN" altLang="en-US" sz="2000" kern="100" dirty="0">
                <a:solidFill>
                  <a:srgbClr val="000000"/>
                </a:solidFill>
                <a:effectLst/>
                <a:latin typeface="+mn-ea"/>
                <a:ea typeface="+mn-ea"/>
                <a:cs typeface="楷体" panose="02010609060101010101" pitchFamily="49" charset="-122"/>
              </a:rPr>
              <a:t>：</a:t>
            </a:r>
            <a:endParaRPr lang="zh-CN" altLang="en-US" sz="2000" kern="100" dirty="0">
              <a:effectLst/>
              <a:latin typeface="+mn-ea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58455" y="1951910"/>
            <a:ext cx="9134475" cy="94297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719123" y="2957722"/>
            <a:ext cx="6431692" cy="5012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kern="1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R2</a:t>
            </a:r>
            <a:r>
              <a:rPr lang="zh-CN" altLang="en-US" sz="2000" kern="100" dirty="0">
                <a:solidFill>
                  <a:srgbClr val="333333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路由表学习到如下</a:t>
            </a:r>
            <a:r>
              <a:rPr lang="en-US" altLang="zh-CN" sz="2000" kern="100" dirty="0">
                <a:solidFill>
                  <a:srgbClr val="333333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OSPF</a:t>
            </a:r>
            <a:r>
              <a:rPr lang="zh-CN" altLang="en-US" sz="2000" kern="100" dirty="0">
                <a:solidFill>
                  <a:srgbClr val="333333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路由</a:t>
            </a:r>
            <a:r>
              <a:rPr lang="zh-CN" altLang="en-US" sz="2000" kern="1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：</a:t>
            </a:r>
            <a:endParaRPr lang="zh-CN" altLang="en-US" sz="20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8455" y="3480941"/>
            <a:ext cx="9163050" cy="64770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736052" y="4254315"/>
            <a:ext cx="6431692" cy="5012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kern="1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R3</a:t>
            </a:r>
            <a:r>
              <a:rPr lang="zh-CN" altLang="en-US" sz="2000" kern="100" dirty="0">
                <a:solidFill>
                  <a:srgbClr val="333333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路由表学习到如下</a:t>
            </a:r>
            <a:r>
              <a:rPr lang="en-US" altLang="zh-CN" sz="2000" kern="100" dirty="0">
                <a:solidFill>
                  <a:srgbClr val="333333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OSPF</a:t>
            </a:r>
            <a:r>
              <a:rPr lang="zh-CN" altLang="en-US" sz="2000" kern="100" dirty="0">
                <a:solidFill>
                  <a:srgbClr val="333333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路由</a:t>
            </a:r>
            <a:r>
              <a:rPr lang="zh-CN" altLang="en-US" sz="2000" kern="1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：</a:t>
            </a:r>
            <a:endParaRPr lang="zh-CN" altLang="en-US" sz="20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629" y="4758605"/>
            <a:ext cx="9153525" cy="9620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061449" y="233726"/>
            <a:ext cx="4679868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路由重分发命令</a:t>
            </a:r>
            <a:endParaRPr lang="zh-CN" sz="32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文本框 2"/>
          <p:cNvSpPr txBox="1"/>
          <p:nvPr/>
        </p:nvSpPr>
        <p:spPr>
          <a:xfrm>
            <a:off x="1018575" y="1397448"/>
            <a:ext cx="10488049" cy="44377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   （</a:t>
            </a:r>
            <a:r>
              <a:rPr lang="en-US" altLang="zh-CN" sz="24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1</a:t>
            </a:r>
            <a:r>
              <a:rPr lang="zh-CN" altLang="en-US" sz="24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）将</a:t>
            </a:r>
            <a:r>
              <a:rPr lang="en-US" altLang="zh-CN" sz="24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OSPF</a:t>
            </a:r>
            <a:r>
              <a:rPr lang="zh-CN" altLang="en-US" sz="24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注入到</a:t>
            </a:r>
            <a:r>
              <a:rPr lang="en-US" altLang="zh-CN" sz="24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RIP</a:t>
            </a:r>
            <a:r>
              <a:rPr lang="zh-CN" altLang="en-US" sz="24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：</a:t>
            </a:r>
            <a:endParaRPr lang="en-US" altLang="zh-CN" sz="2400" kern="100" dirty="0">
              <a:effectLst/>
              <a:latin typeface="+mn-ea"/>
              <a:ea typeface="+mn-ea"/>
              <a:cs typeface="Times New Roman" panose="02020603050405020304" pitchFamily="18" charset="0"/>
            </a:endParaRPr>
          </a:p>
          <a:p>
            <a:pPr marL="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  当把其他路由注入到</a:t>
            </a:r>
            <a:r>
              <a:rPr lang="en-US" altLang="zh-CN" sz="24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RIP</a:t>
            </a:r>
            <a:r>
              <a:rPr lang="zh-CN" altLang="en-US" sz="24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的时候，就要遵循</a:t>
            </a:r>
            <a:r>
              <a:rPr lang="en-US" altLang="zh-CN" sz="24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RIP</a:t>
            </a:r>
            <a:r>
              <a:rPr lang="zh-CN" altLang="en-US" sz="24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的的</a:t>
            </a:r>
            <a:r>
              <a:rPr lang="en-US" altLang="zh-CN" sz="24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Metric</a:t>
            </a:r>
            <a:r>
              <a:rPr lang="zh-CN" altLang="en-US" sz="24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值，任何路由协议重分布进 </a:t>
            </a:r>
            <a:r>
              <a:rPr lang="en-US" altLang="zh-CN" sz="24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RIP </a:t>
            </a:r>
            <a:r>
              <a:rPr lang="zh-CN" altLang="en-US" sz="24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时</a:t>
            </a:r>
            <a:r>
              <a:rPr lang="en-US" altLang="zh-CN" sz="24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,</a:t>
            </a:r>
            <a:r>
              <a:rPr lang="zh-CN" altLang="en-US" sz="24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默认的 </a:t>
            </a:r>
            <a:r>
              <a:rPr lang="en-US" altLang="zh-CN" sz="24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METRIC </a:t>
            </a:r>
            <a:r>
              <a:rPr lang="zh-CN" altLang="en-US" sz="24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都是无穷大的</a:t>
            </a:r>
            <a:r>
              <a:rPr lang="en-US" altLang="zh-CN" sz="24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,</a:t>
            </a:r>
            <a:r>
              <a:rPr lang="zh-CN" altLang="en-US" sz="24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不可以使用</a:t>
            </a:r>
            <a:r>
              <a:rPr lang="en-US" altLang="zh-CN" sz="24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,</a:t>
            </a:r>
            <a:r>
              <a:rPr lang="zh-CN" altLang="en-US" sz="24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所以这个时候就需要手工来指定</a:t>
            </a:r>
            <a:r>
              <a:rPr lang="en-US" altLang="zh-CN" sz="24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metric</a:t>
            </a:r>
            <a:r>
              <a:rPr lang="zh-CN" altLang="en-US" sz="24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值。</a:t>
            </a:r>
            <a:endParaRPr lang="zh-CN" altLang="en-US" sz="2400" kern="100" dirty="0">
              <a:effectLst/>
              <a:latin typeface="+mn-ea"/>
              <a:ea typeface="+mn-ea"/>
              <a:cs typeface="Times New Roman" panose="02020603050405020304" pitchFamily="18" charset="0"/>
            </a:endParaRPr>
          </a:p>
          <a:p>
            <a:pPr marL="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  Router(config)#router rip</a:t>
            </a:r>
            <a:endParaRPr lang="en-US" altLang="zh-CN" sz="2400" kern="100" dirty="0">
              <a:effectLst/>
              <a:latin typeface="+mn-ea"/>
              <a:ea typeface="+mn-ea"/>
              <a:cs typeface="Times New Roman" panose="02020603050405020304" pitchFamily="18" charset="0"/>
            </a:endParaRPr>
          </a:p>
          <a:p>
            <a:pPr marL="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  Router(config-router)#redistribute </a:t>
            </a:r>
            <a:r>
              <a:rPr lang="en-US" altLang="zh-CN" sz="2400" kern="100" dirty="0" err="1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ospf</a:t>
            </a:r>
            <a:r>
              <a:rPr lang="en-US" altLang="zh-CN" sz="24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 100 metric 5  </a:t>
            </a:r>
            <a:endParaRPr lang="en-US" altLang="zh-CN" sz="2400" kern="100" dirty="0">
              <a:effectLst/>
              <a:latin typeface="+mn-ea"/>
              <a:ea typeface="+mn-ea"/>
              <a:cs typeface="Times New Roman" panose="02020603050405020304" pitchFamily="18" charset="0"/>
            </a:endParaRPr>
          </a:p>
          <a:p>
            <a:pPr marL="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  当这里手工指定</a:t>
            </a:r>
            <a:r>
              <a:rPr lang="en-US" altLang="zh-CN" sz="24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metric</a:t>
            </a:r>
            <a:r>
              <a:rPr lang="zh-CN" altLang="en-US" sz="24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为</a:t>
            </a:r>
            <a:r>
              <a:rPr lang="en-US" altLang="zh-CN" sz="24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5</a:t>
            </a:r>
            <a:r>
              <a:rPr lang="zh-CN" altLang="en-US" sz="24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的时候，在邻居的路由表中就可以看到学过来的</a:t>
            </a:r>
            <a:r>
              <a:rPr lang="en-US" altLang="zh-CN" sz="24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OSPF</a:t>
            </a:r>
            <a:r>
              <a:rPr lang="zh-CN" altLang="en-US" sz="24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的路由跳数是</a:t>
            </a:r>
            <a:r>
              <a:rPr lang="en-US" altLang="zh-CN" sz="24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5</a:t>
            </a:r>
            <a:r>
              <a:rPr lang="zh-CN" altLang="en-US" sz="24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跳。一般要根据具体环境来设置</a:t>
            </a:r>
            <a:r>
              <a:rPr lang="en-US" altLang="zh-CN" sz="24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metric</a:t>
            </a:r>
            <a:r>
              <a:rPr lang="zh-CN" altLang="en-US" sz="24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值。</a:t>
            </a:r>
            <a:endParaRPr lang="zh-CN" altLang="en-US" sz="2400" kern="100" dirty="0">
              <a:effectLst/>
              <a:latin typeface="+mn-ea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061449" y="233726"/>
            <a:ext cx="4679868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路由重分发命令</a:t>
            </a:r>
            <a:endParaRPr lang="zh-CN" sz="32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文本框 2"/>
          <p:cNvSpPr txBox="1"/>
          <p:nvPr/>
        </p:nvSpPr>
        <p:spPr>
          <a:xfrm>
            <a:off x="1018575" y="1397448"/>
            <a:ext cx="10488049" cy="4194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kern="100" dirty="0">
                <a:solidFill>
                  <a:srgbClr val="333333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   （</a:t>
            </a:r>
            <a:r>
              <a:rPr lang="en-US" altLang="zh-CN" sz="2000" kern="100" dirty="0">
                <a:solidFill>
                  <a:srgbClr val="333333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2</a:t>
            </a:r>
            <a:r>
              <a:rPr lang="zh-CN" altLang="en-US" sz="2000" kern="100" dirty="0">
                <a:solidFill>
                  <a:srgbClr val="333333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）将</a:t>
            </a:r>
            <a:r>
              <a:rPr lang="en-US" altLang="zh-CN" sz="2000" kern="100" dirty="0">
                <a:solidFill>
                  <a:srgbClr val="333333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RIP</a:t>
            </a:r>
            <a:r>
              <a:rPr lang="zh-CN" altLang="en-US" sz="2000" kern="100" dirty="0">
                <a:solidFill>
                  <a:srgbClr val="333333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注入到</a:t>
            </a:r>
            <a:r>
              <a:rPr lang="en-US" altLang="zh-CN" sz="2000" kern="100" dirty="0">
                <a:solidFill>
                  <a:srgbClr val="333333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OSPF</a:t>
            </a:r>
            <a:r>
              <a:rPr lang="zh-CN" altLang="en-US" sz="2000" kern="100" dirty="0">
                <a:solidFill>
                  <a:srgbClr val="333333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：</a:t>
            </a:r>
            <a:endParaRPr lang="en-US" altLang="zh-CN" sz="20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kern="100" dirty="0">
                <a:solidFill>
                  <a:srgbClr val="333333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  当把其他路由注入到</a:t>
            </a:r>
            <a:r>
              <a:rPr lang="en-US" altLang="zh-CN" sz="2000" kern="100" dirty="0">
                <a:solidFill>
                  <a:srgbClr val="333333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OSPF</a:t>
            </a:r>
            <a:r>
              <a:rPr lang="zh-CN" altLang="en-US" sz="2000" kern="100" dirty="0">
                <a:solidFill>
                  <a:srgbClr val="333333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的时候，默认情况下的做过子网划分的路由是不会注入到</a:t>
            </a:r>
            <a:r>
              <a:rPr lang="en-US" altLang="zh-CN" sz="2000" kern="100" dirty="0">
                <a:solidFill>
                  <a:srgbClr val="333333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OSPF</a:t>
            </a:r>
            <a:r>
              <a:rPr lang="zh-CN" altLang="en-US" sz="2000" kern="100" dirty="0">
                <a:solidFill>
                  <a:srgbClr val="333333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的，所以要加入一个参数</a:t>
            </a:r>
            <a:r>
              <a:rPr lang="en-US" altLang="zh-CN" sz="2000" kern="100" dirty="0">
                <a:solidFill>
                  <a:srgbClr val="333333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subnets</a:t>
            </a:r>
            <a:r>
              <a:rPr lang="zh-CN" altLang="en-US" sz="2000" kern="100" dirty="0">
                <a:solidFill>
                  <a:srgbClr val="333333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，不加参数</a:t>
            </a:r>
            <a:r>
              <a:rPr lang="en-US" altLang="zh-CN" sz="2000" kern="100" dirty="0">
                <a:solidFill>
                  <a:srgbClr val="333333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subnets</a:t>
            </a:r>
            <a:r>
              <a:rPr lang="zh-CN" altLang="en-US" sz="2000" kern="100" dirty="0">
                <a:solidFill>
                  <a:srgbClr val="333333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的话，则只能把有类</a:t>
            </a:r>
            <a:r>
              <a:rPr lang="en-US" altLang="zh-CN" sz="2000" kern="100" dirty="0">
                <a:solidFill>
                  <a:srgbClr val="333333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(</a:t>
            </a:r>
            <a:r>
              <a:rPr lang="zh-CN" altLang="en-US" sz="2000" kern="100" dirty="0">
                <a:solidFill>
                  <a:srgbClr val="333333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没有做过子网划分</a:t>
            </a:r>
            <a:r>
              <a:rPr lang="en-US" altLang="zh-CN" sz="2000" kern="100" dirty="0">
                <a:solidFill>
                  <a:srgbClr val="333333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)</a:t>
            </a:r>
            <a:r>
              <a:rPr lang="zh-CN" altLang="en-US" sz="2000" kern="100" dirty="0">
                <a:solidFill>
                  <a:srgbClr val="333333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的路由注入到</a:t>
            </a:r>
            <a:r>
              <a:rPr lang="en-US" altLang="zh-CN" sz="2000" kern="100" dirty="0">
                <a:solidFill>
                  <a:srgbClr val="333333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OSPF</a:t>
            </a:r>
            <a:r>
              <a:rPr lang="zh-CN" altLang="en-US" sz="2000" kern="100" dirty="0">
                <a:solidFill>
                  <a:srgbClr val="333333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。</a:t>
            </a:r>
            <a:endParaRPr lang="en-US" altLang="zh-CN" sz="20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kern="100" dirty="0">
                <a:solidFill>
                  <a:srgbClr val="333333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  Router(config)#router </a:t>
            </a:r>
            <a:r>
              <a:rPr lang="en-US" altLang="zh-CN" sz="2000" kern="100" dirty="0" err="1">
                <a:solidFill>
                  <a:srgbClr val="333333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ospf</a:t>
            </a:r>
            <a:r>
              <a:rPr lang="en-US" altLang="zh-CN" sz="2000" kern="100" dirty="0">
                <a:solidFill>
                  <a:srgbClr val="333333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 100</a:t>
            </a:r>
            <a:endParaRPr lang="en-US" altLang="zh-CN" sz="20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kern="100" dirty="0">
                <a:solidFill>
                  <a:srgbClr val="333333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  Router(config-router)#redistributer rip subnets   </a:t>
            </a:r>
            <a:endParaRPr lang="en-US" altLang="zh-CN" sz="20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kern="100" dirty="0">
                <a:solidFill>
                  <a:srgbClr val="333333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“subnets”</a:t>
            </a:r>
            <a:r>
              <a:rPr lang="zh-CN" altLang="en-US" sz="2000" kern="100" dirty="0">
                <a:solidFill>
                  <a:srgbClr val="333333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就是子网的意思，加上这个参数以后就可以将做过子网划分的路由正常注入到</a:t>
            </a:r>
            <a:r>
              <a:rPr lang="en-US" altLang="zh-CN" sz="2000" kern="100" dirty="0">
                <a:solidFill>
                  <a:srgbClr val="333333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OSPF</a:t>
            </a:r>
            <a:r>
              <a:rPr lang="zh-CN" altLang="en-US" sz="2000" kern="100" dirty="0">
                <a:solidFill>
                  <a:srgbClr val="333333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了。正常情况下都建议加上这个参数。</a:t>
            </a:r>
            <a:endParaRPr lang="zh-CN" altLang="en-US" sz="20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kern="100" dirty="0">
                <a:solidFill>
                  <a:srgbClr val="333333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  *当把其他路由注入到</a:t>
            </a:r>
            <a:r>
              <a:rPr lang="en-US" altLang="zh-CN" sz="2000" kern="100" dirty="0">
                <a:solidFill>
                  <a:srgbClr val="333333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OSPF</a:t>
            </a:r>
            <a:r>
              <a:rPr lang="zh-CN" altLang="en-US" sz="2000" kern="100" dirty="0">
                <a:solidFill>
                  <a:srgbClr val="333333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的时候，其他路由的默认</a:t>
            </a:r>
            <a:r>
              <a:rPr lang="en-US" altLang="zh-CN" sz="2000" kern="100" dirty="0">
                <a:solidFill>
                  <a:srgbClr val="333333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metric</a:t>
            </a:r>
            <a:r>
              <a:rPr lang="zh-CN" altLang="en-US" sz="2000" kern="100" dirty="0">
                <a:solidFill>
                  <a:srgbClr val="333333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值都是</a:t>
            </a:r>
            <a:r>
              <a:rPr lang="en-US" altLang="zh-CN" sz="2000" kern="100" dirty="0">
                <a:solidFill>
                  <a:srgbClr val="333333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20</a:t>
            </a:r>
            <a:endParaRPr lang="zh-CN" altLang="en-US" sz="20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061449" y="233726"/>
            <a:ext cx="4679868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路由重分发命令</a:t>
            </a:r>
            <a:endParaRPr lang="zh-CN" sz="32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文本框 2"/>
          <p:cNvSpPr txBox="1"/>
          <p:nvPr/>
        </p:nvSpPr>
        <p:spPr>
          <a:xfrm>
            <a:off x="1018575" y="1391885"/>
            <a:ext cx="10488049" cy="41751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（</a:t>
            </a:r>
            <a:r>
              <a:rPr lang="en-US" altLang="zh-CN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3</a:t>
            </a:r>
            <a:r>
              <a:rPr lang="zh-CN" altLang="en-US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）将静态路由注入到</a:t>
            </a:r>
            <a:r>
              <a:rPr lang="en-US" altLang="zh-CN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RIP</a:t>
            </a:r>
            <a:r>
              <a:rPr lang="zh-CN" altLang="en-US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、</a:t>
            </a:r>
            <a:r>
              <a:rPr lang="en-US" altLang="zh-CN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OSPF</a:t>
            </a:r>
            <a:r>
              <a:rPr lang="zh-CN" altLang="en-US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：</a:t>
            </a:r>
            <a:endParaRPr lang="en-US" altLang="zh-CN" sz="2000" kern="100" dirty="0">
              <a:effectLst/>
              <a:latin typeface="+mn-ea"/>
              <a:ea typeface="+mn-ea"/>
              <a:cs typeface="Times New Roman" panose="02020603050405020304" pitchFamily="18" charset="0"/>
            </a:endParaRPr>
          </a:p>
          <a:p>
            <a:pPr marL="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①</a:t>
            </a:r>
            <a:r>
              <a:rPr lang="zh-CN" altLang="en-US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静态路由注入到</a:t>
            </a:r>
            <a:r>
              <a:rPr lang="en-US" altLang="zh-CN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RIP</a:t>
            </a:r>
            <a:endParaRPr lang="en-US" altLang="zh-CN" sz="2000" kern="100" dirty="0">
              <a:effectLst/>
              <a:latin typeface="+mn-ea"/>
              <a:ea typeface="+mn-ea"/>
              <a:cs typeface="Times New Roman" panose="02020603050405020304" pitchFamily="18" charset="0"/>
            </a:endParaRPr>
          </a:p>
          <a:p>
            <a:pPr marL="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Router(config)#router rip</a:t>
            </a:r>
            <a:endParaRPr lang="en-US" altLang="zh-CN" sz="2000" kern="100" dirty="0">
              <a:effectLst/>
              <a:latin typeface="+mn-ea"/>
              <a:ea typeface="+mn-ea"/>
              <a:cs typeface="Times New Roman" panose="02020603050405020304" pitchFamily="18" charset="0"/>
            </a:endParaRPr>
          </a:p>
          <a:p>
            <a:pPr marL="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Router(config-router)#redistribute static     </a:t>
            </a:r>
            <a:endParaRPr lang="en-US" altLang="zh-CN" sz="2000" kern="100" dirty="0">
              <a:effectLst/>
              <a:latin typeface="+mn-ea"/>
              <a:ea typeface="+mn-ea"/>
              <a:cs typeface="Times New Roman" panose="02020603050405020304" pitchFamily="18" charset="0"/>
            </a:endParaRPr>
          </a:p>
          <a:p>
            <a:pPr marL="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- </a:t>
            </a:r>
            <a:r>
              <a:rPr lang="zh-CN" altLang="en-US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将静态路由重分发进</a:t>
            </a:r>
            <a:r>
              <a:rPr lang="en-US" altLang="zh-CN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RIP</a:t>
            </a:r>
            <a:r>
              <a:rPr lang="zh-CN" altLang="en-US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，默认</a:t>
            </a:r>
            <a:r>
              <a:rPr lang="en-US" altLang="zh-CN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metric</a:t>
            </a:r>
            <a:r>
              <a:rPr lang="zh-CN" altLang="en-US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值是</a:t>
            </a:r>
            <a:r>
              <a:rPr lang="en-US" altLang="zh-CN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1</a:t>
            </a:r>
            <a:r>
              <a:rPr lang="zh-CN" altLang="en-US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，可以不修改</a:t>
            </a:r>
            <a:r>
              <a:rPr lang="en-US" altLang="zh-CN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metric</a:t>
            </a:r>
            <a:r>
              <a:rPr lang="zh-CN" altLang="en-US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值。</a:t>
            </a:r>
            <a:endParaRPr lang="zh-CN" altLang="en-US" sz="2000" kern="100" dirty="0">
              <a:effectLst/>
              <a:latin typeface="+mn-ea"/>
              <a:ea typeface="+mn-ea"/>
              <a:cs typeface="Times New Roman" panose="02020603050405020304" pitchFamily="18" charset="0"/>
            </a:endParaRPr>
          </a:p>
          <a:p>
            <a:pPr marL="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②静态路由注入到</a:t>
            </a:r>
            <a:r>
              <a:rPr lang="en-US" altLang="zh-CN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OSPF</a:t>
            </a:r>
            <a:r>
              <a:rPr lang="zh-CN" altLang="en-US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：</a:t>
            </a:r>
            <a:endParaRPr lang="en-US" altLang="zh-CN" sz="2000" kern="100" dirty="0">
              <a:effectLst/>
              <a:latin typeface="+mn-ea"/>
              <a:ea typeface="+mn-ea"/>
              <a:cs typeface="Times New Roman" panose="02020603050405020304" pitchFamily="18" charset="0"/>
            </a:endParaRPr>
          </a:p>
          <a:p>
            <a:pPr marL="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Router(config)#router </a:t>
            </a:r>
            <a:r>
              <a:rPr lang="en-US" altLang="zh-CN" sz="2000" kern="100" dirty="0" err="1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ospf</a:t>
            </a:r>
            <a:r>
              <a:rPr lang="en-US" altLang="zh-CN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 100</a:t>
            </a:r>
            <a:endParaRPr lang="en-US" altLang="zh-CN" sz="2000" kern="100" dirty="0">
              <a:effectLst/>
              <a:latin typeface="+mn-ea"/>
              <a:ea typeface="+mn-ea"/>
              <a:cs typeface="Times New Roman" panose="02020603050405020304" pitchFamily="18" charset="0"/>
            </a:endParaRPr>
          </a:p>
          <a:p>
            <a:pPr marL="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Router(config-router)#redistribute static subnets</a:t>
            </a:r>
            <a:endParaRPr lang="en-US" altLang="zh-CN" sz="2000" kern="100" dirty="0">
              <a:effectLst/>
              <a:latin typeface="+mn-ea"/>
              <a:ea typeface="+mn-ea"/>
              <a:cs typeface="Times New Roman" panose="02020603050405020304" pitchFamily="18" charset="0"/>
            </a:endParaRPr>
          </a:p>
          <a:p>
            <a:pPr marL="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- </a:t>
            </a:r>
            <a:r>
              <a:rPr lang="zh-CN" altLang="en-US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如果有涉及子网，需要加入</a:t>
            </a:r>
            <a:r>
              <a:rPr lang="en-US" altLang="zh-CN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subnets</a:t>
            </a:r>
            <a:r>
              <a:rPr lang="zh-CN" altLang="en-US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参数。</a:t>
            </a:r>
            <a:endParaRPr lang="zh-CN" altLang="en-US" sz="2000" kern="100" dirty="0">
              <a:effectLst/>
              <a:latin typeface="+mn-ea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061449" y="233726"/>
            <a:ext cx="4679868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路由重分发命令</a:t>
            </a:r>
            <a:endParaRPr lang="zh-CN" sz="32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文本框 2"/>
          <p:cNvSpPr txBox="1"/>
          <p:nvPr/>
        </p:nvSpPr>
        <p:spPr>
          <a:xfrm>
            <a:off x="1018575" y="1391885"/>
            <a:ext cx="10488049" cy="46368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   （</a:t>
            </a:r>
            <a:r>
              <a:rPr lang="en-US" altLang="zh-CN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4</a:t>
            </a:r>
            <a:r>
              <a:rPr lang="zh-CN" altLang="en-US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）将默认路由注入到</a:t>
            </a:r>
            <a:r>
              <a:rPr lang="en-US" altLang="zh-CN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RIP</a:t>
            </a:r>
            <a:r>
              <a:rPr lang="zh-CN" altLang="en-US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、</a:t>
            </a:r>
            <a:r>
              <a:rPr lang="en-US" altLang="zh-CN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OSPF</a:t>
            </a:r>
            <a:endParaRPr lang="en-US" altLang="zh-CN" sz="2000" kern="100" dirty="0">
              <a:effectLst/>
              <a:latin typeface="+mn-ea"/>
              <a:ea typeface="+mn-ea"/>
              <a:cs typeface="Times New Roman" panose="02020603050405020304" pitchFamily="18" charset="0"/>
            </a:endParaRPr>
          </a:p>
          <a:p>
            <a:pPr marL="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  ①</a:t>
            </a:r>
            <a:r>
              <a:rPr lang="zh-CN" altLang="en-US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默认路由注入到</a:t>
            </a:r>
            <a:r>
              <a:rPr lang="en-US" altLang="zh-CN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RIP</a:t>
            </a:r>
            <a:endParaRPr lang="en-US" altLang="zh-CN" sz="2000" kern="100" dirty="0">
              <a:effectLst/>
              <a:latin typeface="+mn-ea"/>
              <a:ea typeface="+mn-ea"/>
              <a:cs typeface="Times New Roman" panose="02020603050405020304" pitchFamily="18" charset="0"/>
            </a:endParaRPr>
          </a:p>
          <a:p>
            <a:pPr marL="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  在</a:t>
            </a:r>
            <a:r>
              <a:rPr lang="en-US" altLang="zh-CN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RIP</a:t>
            </a:r>
            <a:r>
              <a:rPr lang="zh-CN" altLang="en-US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做静态路由重分布，认为默认路由也属于静态路由，所以重分布静态可重分布默认路由。如果只要注入默认路由可使用以下命令</a:t>
            </a:r>
            <a:endParaRPr lang="zh-CN" altLang="en-US" sz="2000" kern="100" dirty="0">
              <a:effectLst/>
              <a:latin typeface="+mn-ea"/>
              <a:ea typeface="+mn-ea"/>
              <a:cs typeface="Times New Roman" panose="02020603050405020304" pitchFamily="18" charset="0"/>
            </a:endParaRPr>
          </a:p>
          <a:p>
            <a:pPr marL="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  Router(config)#router rip</a:t>
            </a:r>
            <a:endParaRPr lang="en-US" altLang="zh-CN" sz="2000" kern="100" dirty="0">
              <a:effectLst/>
              <a:latin typeface="+mn-ea"/>
              <a:ea typeface="+mn-ea"/>
              <a:cs typeface="Times New Roman" panose="02020603050405020304" pitchFamily="18" charset="0"/>
            </a:endParaRPr>
          </a:p>
          <a:p>
            <a:pPr marL="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  Router(config-router)#default-information originate    </a:t>
            </a:r>
            <a:endParaRPr lang="en-US" altLang="zh-CN" sz="2000" kern="100" dirty="0">
              <a:effectLst/>
              <a:latin typeface="+mn-ea"/>
              <a:ea typeface="+mn-ea"/>
              <a:cs typeface="Times New Roman" panose="02020603050405020304" pitchFamily="18" charset="0"/>
            </a:endParaRPr>
          </a:p>
          <a:p>
            <a:pPr marL="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  ②</a:t>
            </a:r>
            <a:r>
              <a:rPr lang="zh-CN" altLang="en-US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默认路由注入到</a:t>
            </a:r>
            <a:r>
              <a:rPr lang="en-US" altLang="zh-CN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OSPF</a:t>
            </a:r>
            <a:r>
              <a:rPr lang="zh-CN" altLang="en-US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：</a:t>
            </a:r>
            <a:endParaRPr lang="en-US" altLang="zh-CN" sz="2000" kern="100" dirty="0">
              <a:effectLst/>
              <a:latin typeface="+mn-ea"/>
              <a:ea typeface="+mn-ea"/>
              <a:cs typeface="Times New Roman" panose="02020603050405020304" pitchFamily="18" charset="0"/>
            </a:endParaRPr>
          </a:p>
          <a:p>
            <a:pPr marL="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  在</a:t>
            </a:r>
            <a:r>
              <a:rPr lang="en-US" altLang="zh-CN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OSPF</a:t>
            </a:r>
            <a:r>
              <a:rPr lang="zh-CN" altLang="en-US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重分布静态路由不能将默认路由注入到</a:t>
            </a:r>
            <a:r>
              <a:rPr lang="en-US" altLang="zh-CN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OSPF</a:t>
            </a:r>
            <a:r>
              <a:rPr lang="zh-CN" altLang="en-US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的，需用以下配置。</a:t>
            </a:r>
            <a:endParaRPr lang="zh-CN" altLang="en-US" sz="2000" kern="100" dirty="0">
              <a:effectLst/>
              <a:latin typeface="+mn-ea"/>
              <a:ea typeface="+mn-ea"/>
              <a:cs typeface="Times New Roman" panose="02020603050405020304" pitchFamily="18" charset="0"/>
            </a:endParaRPr>
          </a:p>
          <a:p>
            <a:pPr marL="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  Router(config)#router </a:t>
            </a:r>
            <a:r>
              <a:rPr lang="en-US" altLang="zh-CN" sz="2000" kern="100" dirty="0" err="1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ospf</a:t>
            </a:r>
            <a:r>
              <a:rPr lang="en-US" altLang="zh-CN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 100</a:t>
            </a:r>
            <a:endParaRPr lang="en-US" altLang="zh-CN" sz="2000" kern="100" dirty="0">
              <a:effectLst/>
              <a:latin typeface="+mn-ea"/>
              <a:ea typeface="+mn-ea"/>
              <a:cs typeface="Times New Roman" panose="02020603050405020304" pitchFamily="18" charset="0"/>
            </a:endParaRPr>
          </a:p>
          <a:p>
            <a:pPr marL="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  Router(config-router)#default-information originate    </a:t>
            </a:r>
            <a:endParaRPr lang="en-US" altLang="zh-CN" sz="2000" kern="100" dirty="0">
              <a:effectLst/>
              <a:latin typeface="+mn-ea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061449" y="233726"/>
            <a:ext cx="4679868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路由重分发命令</a:t>
            </a:r>
            <a:endParaRPr lang="zh-CN" sz="32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文本框 2"/>
          <p:cNvSpPr txBox="1"/>
          <p:nvPr/>
        </p:nvSpPr>
        <p:spPr>
          <a:xfrm>
            <a:off x="1018575" y="1391885"/>
            <a:ext cx="10488049" cy="4194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 （</a:t>
            </a:r>
            <a:r>
              <a:rPr lang="en-US" altLang="zh-CN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5</a:t>
            </a:r>
            <a:r>
              <a:rPr lang="zh-CN" altLang="en-US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）把直连路由注入到</a:t>
            </a:r>
            <a:r>
              <a:rPr lang="en-US" altLang="zh-CN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RIP</a:t>
            </a:r>
            <a:r>
              <a:rPr lang="zh-CN" altLang="en-US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、</a:t>
            </a:r>
            <a:r>
              <a:rPr lang="en-US" altLang="zh-CN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OSPF</a:t>
            </a:r>
            <a:endParaRPr lang="en-US" altLang="zh-CN" sz="2000" kern="100" dirty="0">
              <a:effectLst/>
              <a:latin typeface="+mn-ea"/>
              <a:ea typeface="+mn-ea"/>
              <a:cs typeface="Times New Roman" panose="02020603050405020304" pitchFamily="18" charset="0"/>
            </a:endParaRPr>
          </a:p>
          <a:p>
            <a:pPr marL="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①</a:t>
            </a:r>
            <a:r>
              <a:rPr lang="zh-CN" altLang="en-US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直连路由注入到</a:t>
            </a:r>
            <a:r>
              <a:rPr lang="en-US" altLang="zh-CN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RIP</a:t>
            </a:r>
            <a:endParaRPr lang="en-US" altLang="zh-CN" sz="2000" kern="100" dirty="0">
              <a:effectLst/>
              <a:latin typeface="+mn-ea"/>
              <a:ea typeface="+mn-ea"/>
              <a:cs typeface="Times New Roman" panose="02020603050405020304" pitchFamily="18" charset="0"/>
            </a:endParaRPr>
          </a:p>
          <a:p>
            <a:pPr marL="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Router(config)#router rip</a:t>
            </a:r>
            <a:endParaRPr lang="en-US" altLang="zh-CN" sz="2000" kern="100" dirty="0">
              <a:effectLst/>
              <a:latin typeface="+mn-ea"/>
              <a:ea typeface="+mn-ea"/>
              <a:cs typeface="Times New Roman" panose="02020603050405020304" pitchFamily="18" charset="0"/>
            </a:endParaRPr>
          </a:p>
          <a:p>
            <a:pPr marL="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Router(config-router)#redistribute connected</a:t>
            </a:r>
            <a:endParaRPr lang="en-US" altLang="zh-CN" sz="2000" kern="100" dirty="0">
              <a:effectLst/>
              <a:latin typeface="+mn-ea"/>
              <a:ea typeface="+mn-ea"/>
              <a:cs typeface="Times New Roman" panose="02020603050405020304" pitchFamily="18" charset="0"/>
            </a:endParaRPr>
          </a:p>
          <a:p>
            <a:pPr marL="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- </a:t>
            </a:r>
            <a:r>
              <a:rPr lang="zh-CN" altLang="en-US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直连路由注入</a:t>
            </a:r>
            <a:r>
              <a:rPr lang="en-US" altLang="zh-CN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RIP</a:t>
            </a:r>
            <a:r>
              <a:rPr lang="zh-CN" altLang="en-US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的</a:t>
            </a:r>
            <a:r>
              <a:rPr lang="en-US" altLang="zh-CN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metric</a:t>
            </a:r>
            <a:r>
              <a:rPr lang="zh-CN" altLang="en-US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值默认为</a:t>
            </a:r>
            <a:r>
              <a:rPr lang="en-US" altLang="zh-CN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1</a:t>
            </a:r>
            <a:r>
              <a:rPr lang="zh-CN" altLang="en-US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。</a:t>
            </a:r>
            <a:endParaRPr lang="zh-CN" altLang="en-US" sz="2000" kern="100" dirty="0">
              <a:effectLst/>
              <a:latin typeface="+mn-ea"/>
              <a:ea typeface="+mn-ea"/>
              <a:cs typeface="Times New Roman" panose="02020603050405020304" pitchFamily="18" charset="0"/>
            </a:endParaRPr>
          </a:p>
          <a:p>
            <a:pPr marL="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②直连路由注入到</a:t>
            </a:r>
            <a:r>
              <a:rPr lang="en-US" altLang="zh-CN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OSPF</a:t>
            </a:r>
            <a:r>
              <a:rPr lang="zh-CN" altLang="en-US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：</a:t>
            </a:r>
            <a:endParaRPr lang="en-US" altLang="zh-CN" sz="2000" kern="100" dirty="0">
              <a:effectLst/>
              <a:latin typeface="+mn-ea"/>
              <a:ea typeface="+mn-ea"/>
              <a:cs typeface="Times New Roman" panose="02020603050405020304" pitchFamily="18" charset="0"/>
            </a:endParaRPr>
          </a:p>
          <a:p>
            <a:pPr marL="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Router(config)#routerospf 100</a:t>
            </a:r>
            <a:endParaRPr lang="en-US" altLang="zh-CN" sz="2000" kern="100" dirty="0">
              <a:effectLst/>
              <a:latin typeface="+mn-ea"/>
              <a:ea typeface="+mn-ea"/>
              <a:cs typeface="Times New Roman" panose="02020603050405020304" pitchFamily="18" charset="0"/>
            </a:endParaRPr>
          </a:p>
          <a:p>
            <a:pPr marL="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Router(config-router)#redistribute connected subnet</a:t>
            </a:r>
            <a:endParaRPr lang="en-US" altLang="zh-CN" sz="2000" kern="100" dirty="0">
              <a:effectLst/>
              <a:latin typeface="+mn-ea"/>
              <a:ea typeface="+mn-ea"/>
              <a:cs typeface="Times New Roman" panose="02020603050405020304" pitchFamily="18" charset="0"/>
            </a:endParaRPr>
          </a:p>
          <a:p>
            <a:pPr marL="0" marR="0" indent="2667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- </a:t>
            </a:r>
            <a:r>
              <a:rPr lang="zh-CN" altLang="en-US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如果有涉及子网，需要加入</a:t>
            </a:r>
            <a:r>
              <a:rPr lang="en-US" altLang="zh-CN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subnets</a:t>
            </a:r>
            <a:r>
              <a:rPr lang="zh-CN" altLang="en-US" sz="2000" kern="100" dirty="0">
                <a:solidFill>
                  <a:srgbClr val="333333"/>
                </a:solidFill>
                <a:effectLst/>
                <a:latin typeface="+mn-ea"/>
                <a:ea typeface="+mn-ea"/>
                <a:cs typeface="Arial" panose="020B0604020202020204" pitchFamily="34" charset="0"/>
              </a:rPr>
              <a:t>参数。</a:t>
            </a:r>
            <a:endParaRPr lang="zh-CN" altLang="en-US" sz="2000" kern="100" dirty="0">
              <a:effectLst/>
              <a:latin typeface="+mn-ea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633977" y="264697"/>
            <a:ext cx="3948938" cy="43053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典型案例（案例一）</a:t>
            </a:r>
            <a:endParaRPr lang="zh-CN" altLang="en-US" sz="28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008370" y="1511935"/>
            <a:ext cx="6398260" cy="391477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57860" y="970915"/>
            <a:ext cx="5080000" cy="4292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0" indent="0" eaLnBrk="1" latinLnBrk="0" hangingPunct="1">
              <a:lnSpc>
                <a:spcPct val="150000"/>
              </a:lnSpc>
            </a:pPr>
            <a:r>
              <a:rPr lang="en-US" altLang="zh-CN" sz="2000" b="0">
                <a:solidFill>
                  <a:srgbClr val="333333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2000" b="0">
                <a:solidFill>
                  <a:srgbClr val="333333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全网路由启用ospf，并把对应的接口通告到指定的区域，使全网路由可达。</a:t>
            </a:r>
            <a:r>
              <a:rPr lang="en-US" sz="2000" b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   </a:t>
            </a:r>
            <a:r>
              <a:rPr lang="zh-CN" sz="2000" b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指定各路由设备</a:t>
            </a:r>
            <a:r>
              <a:rPr lang="en-US" sz="2000" b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OSPF</a:t>
            </a:r>
            <a:r>
              <a:rPr lang="zh-CN" sz="2000" b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路由ID，SW1为1.1.1.1，SW2为4.4.4.4，R1为2.2.2.2，R2为3.3.3.3。</a:t>
            </a:r>
            <a:r>
              <a:rPr lang="en-US" sz="2000" b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   </a:t>
            </a:r>
            <a:r>
              <a:rPr lang="zh-CN" sz="2000" b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SW1所有直连网段和R1的Fa0/0接口网段归属于Area 1，R1与R2连接接口网段归属于Area 0，SW2所有直连网段和R2的Fa0/0接口网段归属于Area 2。</a:t>
            </a:r>
            <a:r>
              <a:rPr lang="en-US" sz="2200" b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	</a:t>
            </a:r>
            <a:endParaRPr lang="en-US" altLang="en-US" sz="2200" b="0">
              <a:solidFill>
                <a:srgbClr val="00000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565655" y="390337"/>
            <a:ext cx="3948938" cy="30734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sz="2000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设备接口</a:t>
            </a:r>
            <a:r>
              <a:rPr lang="zh-CN" sz="2000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连接表</a:t>
            </a:r>
            <a:endParaRPr lang="zh-CN" sz="20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19810" y="1646555"/>
            <a:ext cx="11041380" cy="39395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4489197" y="423225"/>
            <a:ext cx="3948938" cy="30734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sz="2000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设备接口地址表</a:t>
            </a:r>
            <a:endParaRPr lang="zh-CN" sz="20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481580" y="1391920"/>
            <a:ext cx="7964170" cy="49415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454907" y="233900"/>
            <a:ext cx="3948938" cy="49212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 panose="00000500000000000000" pitchFamily="2" charset="-122"/>
                <a:ea typeface="方正正粗黑简体" panose="02000000000000000000" pitchFamily="2" charset="-122"/>
                <a:sym typeface="Arial" panose="020B0604020202020204" pitchFamily="34" charset="0"/>
              </a:rPr>
              <a:t>学习目标</a:t>
            </a:r>
            <a:endParaRPr sz="3200" dirty="0">
              <a:solidFill>
                <a:schemeClr val="tx1">
                  <a:lumMod val="85000"/>
                  <a:lumOff val="15000"/>
                </a:schemeClr>
              </a:solidFill>
              <a:latin typeface="印品黑体" panose="00000500000000000000" pitchFamily="2" charset="-122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53" name="五边形 2"/>
          <p:cNvSpPr>
            <a:spLocks noChangeArrowheads="1"/>
          </p:cNvSpPr>
          <p:nvPr/>
        </p:nvSpPr>
        <p:spPr bwMode="auto">
          <a:xfrm>
            <a:off x="3303135" y="1800945"/>
            <a:ext cx="508635" cy="26797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dirty="0">
              <a:solidFill>
                <a:srgbClr val="FFFFFF"/>
              </a:solidFill>
              <a:latin typeface="印品黑体" panose="00000500000000000000" pitchFamily="2" charset="-122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8" name="五边形 2"/>
          <p:cNvSpPr>
            <a:spLocks noChangeArrowheads="1"/>
          </p:cNvSpPr>
          <p:nvPr/>
        </p:nvSpPr>
        <p:spPr bwMode="auto">
          <a:xfrm>
            <a:off x="3303135" y="2467060"/>
            <a:ext cx="508635" cy="26797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dirty="0">
              <a:solidFill>
                <a:srgbClr val="FFFFFF"/>
              </a:solidFill>
              <a:latin typeface="印品黑体" panose="00000500000000000000" pitchFamily="2" charset="-122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9" name="五边形 2"/>
          <p:cNvSpPr>
            <a:spLocks noChangeArrowheads="1"/>
          </p:cNvSpPr>
          <p:nvPr/>
        </p:nvSpPr>
        <p:spPr bwMode="auto">
          <a:xfrm>
            <a:off x="3303135" y="3133175"/>
            <a:ext cx="508635" cy="26797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dirty="0">
              <a:solidFill>
                <a:srgbClr val="FFFFFF"/>
              </a:solidFill>
              <a:latin typeface="印品黑体" panose="00000500000000000000" pitchFamily="2" charset="-122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" name="五边形 2"/>
          <p:cNvSpPr>
            <a:spLocks noChangeArrowheads="1"/>
          </p:cNvSpPr>
          <p:nvPr/>
        </p:nvSpPr>
        <p:spPr bwMode="auto">
          <a:xfrm>
            <a:off x="3303135" y="3817070"/>
            <a:ext cx="508635" cy="26797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dirty="0">
              <a:solidFill>
                <a:srgbClr val="FFFFFF"/>
              </a:solidFill>
              <a:latin typeface="印品黑体" panose="00000500000000000000" pitchFamily="2" charset="-122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3951605" y="1750885"/>
            <a:ext cx="5332095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266700" lvl="0" indent="-266700"/>
            <a:r>
              <a:rPr lang="zh-CN" altLang="en-US" sz="2000" kern="100" dirty="0">
                <a:latin typeface="等线" panose="02010600030101010101" pitchFamily="2" charset="-122"/>
                <a:ea typeface="仿宋" panose="02010609060101010101" pitchFamily="49" charset="-122"/>
                <a:cs typeface="楷体" panose="02010609060101010101" pitchFamily="49" charset="-122"/>
              </a:rPr>
              <a:t>理解OSPF路由协议基本概念和特点。</a:t>
            </a:r>
            <a:endParaRPr lang="zh-CN" altLang="en-US" sz="2000" kern="100" dirty="0">
              <a:latin typeface="等线" panose="02010600030101010101" pitchFamily="2" charset="-122"/>
              <a:ea typeface="仿宋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51470" y="2409910"/>
            <a:ext cx="4315460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266700" indent="-266700">
              <a:buClrTx/>
              <a:buSzTx/>
              <a:buFontTx/>
            </a:pPr>
            <a:r>
              <a:rPr lang="zh-CN" altLang="en-US" sz="2000" kern="100" dirty="0">
                <a:latin typeface="等线" panose="02010600030101010101" pitchFamily="2" charset="-122"/>
                <a:ea typeface="仿宋" panose="02010609060101010101" pitchFamily="49" charset="-122"/>
                <a:cs typeface="楷体" panose="02010609060101010101" pitchFamily="49" charset="-122"/>
              </a:rPr>
              <a:t>掌握OSPF协议的配置方法。</a:t>
            </a:r>
            <a:endParaRPr lang="zh-CN" altLang="en-US" sz="2000" kern="100" dirty="0">
              <a:latin typeface="等线" panose="02010600030101010101" pitchFamily="2" charset="-122"/>
              <a:ea typeface="仿宋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951470" y="3085550"/>
            <a:ext cx="5808345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266700" indent="-266700">
              <a:buClrTx/>
              <a:buSzTx/>
              <a:buFontTx/>
            </a:pPr>
            <a:r>
              <a:rPr sz="2000" kern="100" dirty="0">
                <a:latin typeface="等线" panose="02010600030101010101" pitchFamily="2" charset="-122"/>
                <a:ea typeface="仿宋" panose="02010609060101010101" pitchFamily="49" charset="-122"/>
                <a:cs typeface="楷体" panose="02010609060101010101" pitchFamily="49" charset="-122"/>
              </a:rPr>
              <a:t>能够通过OSPF邻居表和路由表来验证和排错。</a:t>
            </a:r>
            <a:endParaRPr sz="2000" kern="100" dirty="0">
              <a:latin typeface="等线" panose="02010600030101010101" pitchFamily="2" charset="-122"/>
              <a:ea typeface="仿宋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951469" y="3761190"/>
            <a:ext cx="6445825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266700" indent="-266700">
              <a:buClrTx/>
              <a:buSzTx/>
              <a:buFontTx/>
            </a:pPr>
            <a:r>
              <a:rPr lang="zh-CN" altLang="en-US" sz="2000" kern="100" dirty="0">
                <a:latin typeface="等线" panose="02010600030101010101" pitchFamily="2" charset="-122"/>
                <a:ea typeface="仿宋" panose="02010609060101010101" pitchFamily="49" charset="-122"/>
                <a:cs typeface="楷体" panose="02010609060101010101" pitchFamily="49" charset="-122"/>
              </a:rPr>
              <a:t>掌握路由重分发概念。</a:t>
            </a:r>
            <a:endParaRPr lang="zh-CN" altLang="en-US" sz="2000" kern="100" dirty="0">
              <a:latin typeface="等线" panose="02010600030101010101" pitchFamily="2" charset="-122"/>
              <a:ea typeface="仿宋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0" name="五边形 2"/>
          <p:cNvSpPr>
            <a:spLocks noChangeArrowheads="1"/>
          </p:cNvSpPr>
          <p:nvPr/>
        </p:nvSpPr>
        <p:spPr bwMode="auto">
          <a:xfrm>
            <a:off x="3286788" y="4472290"/>
            <a:ext cx="508635" cy="26797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dirty="0">
              <a:solidFill>
                <a:srgbClr val="FFFFFF"/>
              </a:solidFill>
              <a:latin typeface="印品黑体" panose="00000500000000000000" pitchFamily="2" charset="-122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1" name="五边形 2"/>
          <p:cNvSpPr>
            <a:spLocks noChangeArrowheads="1"/>
          </p:cNvSpPr>
          <p:nvPr/>
        </p:nvSpPr>
        <p:spPr bwMode="auto">
          <a:xfrm>
            <a:off x="3286788" y="5138405"/>
            <a:ext cx="508635" cy="26797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dirty="0">
              <a:solidFill>
                <a:srgbClr val="FFFFFF"/>
              </a:solidFill>
              <a:latin typeface="印品黑体" panose="00000500000000000000" pitchFamily="2" charset="-122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935123" y="4415140"/>
            <a:ext cx="4315460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266700" indent="-266700">
              <a:buClrTx/>
              <a:buSzTx/>
              <a:buFontTx/>
            </a:pPr>
            <a:r>
              <a:rPr sz="2000" kern="100" dirty="0">
                <a:latin typeface="等线" panose="02010600030101010101" pitchFamily="2" charset="-122"/>
                <a:ea typeface="仿宋" panose="02010609060101010101" pitchFamily="49" charset="-122"/>
                <a:cs typeface="楷体" panose="02010609060101010101" pitchFamily="49" charset="-122"/>
              </a:rPr>
              <a:t>掌握路由重分发的配置方法。</a:t>
            </a:r>
            <a:endParaRPr sz="2000" kern="100" dirty="0">
              <a:latin typeface="等线" panose="02010600030101010101" pitchFamily="2" charset="-122"/>
              <a:ea typeface="仿宋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935123" y="5090780"/>
            <a:ext cx="5808345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266700" indent="-266700">
              <a:buClrTx/>
              <a:buSzTx/>
              <a:buFontTx/>
            </a:pPr>
            <a:r>
              <a:rPr sz="2000" kern="100" dirty="0">
                <a:latin typeface="等线" panose="02010600030101010101" pitchFamily="2" charset="-122"/>
                <a:ea typeface="仿宋" panose="02010609060101010101" pitchFamily="49" charset="-122"/>
                <a:cs typeface="楷体" panose="02010609060101010101" pitchFamily="49" charset="-122"/>
              </a:rPr>
              <a:t>实现对OSPF路由基本配置</a:t>
            </a:r>
            <a:r>
              <a:rPr lang="zh-CN" altLang="en-US" sz="2000" kern="100" dirty="0">
                <a:latin typeface="等线" panose="02010600030101010101" pitchFamily="2" charset="-122"/>
                <a:ea typeface="仿宋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en-US" sz="2000" kern="100" dirty="0">
              <a:latin typeface="等线" panose="02010600030101010101" pitchFamily="2" charset="-122"/>
              <a:ea typeface="仿宋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4445382" y="419002"/>
            <a:ext cx="3948938" cy="30734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sz="2000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配置信息</a:t>
            </a:r>
            <a:endParaRPr lang="zh-CN" sz="20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58570" y="1442720"/>
            <a:ext cx="10679430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E419A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STEP 1：</a:t>
            </a:r>
            <a:r>
              <a:rPr lang="zh-CN" altLang="en-US" sz="24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根据设备信息修改主机名、配置IP地址。</a:t>
            </a:r>
            <a:endParaRPr lang="zh-CN" altLang="en-US" sz="2400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E419A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STEP 2：</a:t>
            </a:r>
            <a:r>
              <a:rPr lang="zh-CN" altLang="en-US" sz="24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全网路由启用OSPF，并把对应的接口网段通告到指定的区域。</a:t>
            </a:r>
            <a:endParaRPr lang="zh-CN" altLang="en-US" sz="2400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    </a:t>
            </a:r>
            <a:r>
              <a:rPr lang="zh-CN" altLang="en-US" sz="24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具体配置如下</a:t>
            </a:r>
            <a:r>
              <a:rPr lang="en-US" altLang="zh-CN" sz="24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:</a:t>
            </a:r>
            <a:endParaRPr lang="en-US" altLang="zh-CN" sz="2400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4445382" y="419002"/>
            <a:ext cx="3948938" cy="30734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sz="2000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配置信息</a:t>
            </a:r>
            <a:endParaRPr lang="zh-CN" sz="20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499235" y="1211580"/>
            <a:ext cx="10375265" cy="56311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0" indent="266700" eaLnBrk="1" latinLnBrk="0" hangingPunct="1">
              <a:lnSpc>
                <a:spcPct val="150000"/>
              </a:lnSpc>
            </a:pPr>
            <a:r>
              <a:rPr sz="20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SW1配置：</a:t>
            </a:r>
            <a:endParaRPr sz="2000" b="0">
              <a:solidFill>
                <a:srgbClr val="00000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266700" eaLnBrk="1" latinLnBrk="0" hangingPunct="1">
              <a:lnSpc>
                <a:spcPct val="150000"/>
              </a:lnSpc>
            </a:pPr>
            <a:r>
              <a:rPr sz="20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SW1(config)#router ospf 1</a:t>
            </a:r>
            <a:endParaRPr sz="2000" b="0">
              <a:solidFill>
                <a:srgbClr val="00000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266700" eaLnBrk="1" latinLnBrk="0" hangingPunct="1">
              <a:lnSpc>
                <a:spcPct val="150000"/>
              </a:lnSpc>
            </a:pPr>
            <a:r>
              <a:rPr sz="20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SW1(config-router)#router-id 1.1.1.1</a:t>
            </a:r>
            <a:endParaRPr sz="2000" b="0">
              <a:solidFill>
                <a:srgbClr val="00000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266700" eaLnBrk="1" latinLnBrk="0" hangingPunct="1">
              <a:lnSpc>
                <a:spcPct val="150000"/>
              </a:lnSpc>
            </a:pPr>
            <a:r>
              <a:rPr sz="20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SW1(config-router)#network 10.1.1.0 0.0.0.255 area 1</a:t>
            </a:r>
            <a:endParaRPr sz="2000" b="0">
              <a:solidFill>
                <a:srgbClr val="00000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266700" eaLnBrk="1" latinLnBrk="0" hangingPunct="1">
              <a:lnSpc>
                <a:spcPct val="150000"/>
              </a:lnSpc>
            </a:pPr>
            <a:r>
              <a:rPr sz="20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SW1(config-router)#network 192.168.1.0 0.0.0.255 area 1</a:t>
            </a:r>
            <a:endParaRPr sz="2000" b="0">
              <a:solidFill>
                <a:srgbClr val="00000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266700" eaLnBrk="1" latinLnBrk="0" hangingPunct="1">
              <a:lnSpc>
                <a:spcPct val="150000"/>
              </a:lnSpc>
            </a:pPr>
            <a:r>
              <a:rPr sz="20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SW1(config-router)#exit</a:t>
            </a:r>
            <a:endParaRPr sz="2000" b="0">
              <a:solidFill>
                <a:srgbClr val="00000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266700" eaLnBrk="1" latinLnBrk="0" hangingPunct="1">
              <a:lnSpc>
                <a:spcPct val="150000"/>
              </a:lnSpc>
            </a:pPr>
            <a:r>
              <a:rPr sz="2000" b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R1配置：</a:t>
            </a:r>
            <a:endParaRPr sz="2000" b="0">
              <a:solidFill>
                <a:srgbClr val="00000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266700" eaLnBrk="1" latinLnBrk="0" hangingPunct="1">
              <a:lnSpc>
                <a:spcPct val="150000"/>
              </a:lnSpc>
            </a:pPr>
            <a:r>
              <a:rPr sz="2000" b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R1(config)#router ospf 1</a:t>
            </a:r>
            <a:endParaRPr sz="2000" b="0">
              <a:solidFill>
                <a:srgbClr val="00000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266700" eaLnBrk="1" latinLnBrk="0" hangingPunct="1">
              <a:lnSpc>
                <a:spcPct val="150000"/>
              </a:lnSpc>
            </a:pPr>
            <a:r>
              <a:rPr sz="2000" b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R1(config-router)#router-id 2.2.2.2</a:t>
            </a:r>
            <a:endParaRPr sz="2000" b="0">
              <a:solidFill>
                <a:srgbClr val="00000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266700" eaLnBrk="1" latinLnBrk="0" hangingPunct="1">
              <a:lnSpc>
                <a:spcPct val="150000"/>
              </a:lnSpc>
            </a:pPr>
            <a:r>
              <a:rPr sz="2000" b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R1(config-router)#network 192.168.1.0 0.0.0.255 area 1</a:t>
            </a:r>
            <a:endParaRPr sz="2000" b="0">
              <a:solidFill>
                <a:srgbClr val="00000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266700" eaLnBrk="1" latinLnBrk="0" hangingPunct="1">
              <a:lnSpc>
                <a:spcPct val="150000"/>
              </a:lnSpc>
            </a:pPr>
            <a:r>
              <a:rPr sz="2000" b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R1(config-router)#network 192.168.2.0 0.0.0.255 area 0</a:t>
            </a:r>
            <a:endParaRPr sz="2000" b="0">
              <a:solidFill>
                <a:srgbClr val="00000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266700" eaLnBrk="1" latinLnBrk="0" hangingPunct="1">
              <a:lnSpc>
                <a:spcPct val="150000"/>
              </a:lnSpc>
            </a:pPr>
            <a:endParaRPr sz="2000" b="0">
              <a:solidFill>
                <a:srgbClr val="00000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4445382" y="419002"/>
            <a:ext cx="3948938" cy="30734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sz="2000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配置信息</a:t>
            </a:r>
            <a:endParaRPr lang="zh-CN" sz="20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79220" y="1092200"/>
            <a:ext cx="8820785" cy="56311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indent="266700" eaLnBrk="1" latinLnBrk="0" hangingPunct="1">
              <a:lnSpc>
                <a:spcPct val="150000"/>
              </a:lnSpc>
            </a:pPr>
            <a:r>
              <a:rPr sz="20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R2配置：</a:t>
            </a:r>
            <a:endParaRPr sz="2000">
              <a:solidFill>
                <a:srgbClr val="000000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0" indent="266700" eaLnBrk="1" latinLnBrk="0" hangingPunct="1">
              <a:lnSpc>
                <a:spcPct val="150000"/>
              </a:lnSpc>
            </a:pPr>
            <a:r>
              <a:rPr sz="20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R2(config)#router ospf 1</a:t>
            </a:r>
            <a:endParaRPr sz="2000">
              <a:solidFill>
                <a:srgbClr val="000000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0" indent="266700" eaLnBrk="1" latinLnBrk="0" hangingPunct="1">
              <a:lnSpc>
                <a:spcPct val="150000"/>
              </a:lnSpc>
            </a:pPr>
            <a:r>
              <a:rPr sz="20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R2(config-router)#router-id 3.3.3.3</a:t>
            </a:r>
            <a:endParaRPr sz="2000">
              <a:solidFill>
                <a:srgbClr val="000000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0" indent="266700" eaLnBrk="1" latinLnBrk="0" hangingPunct="1">
              <a:lnSpc>
                <a:spcPct val="150000"/>
              </a:lnSpc>
            </a:pPr>
            <a:r>
              <a:rPr sz="20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R2(config-router)#network 192.168.2.0 0.0.0.255 area 0</a:t>
            </a:r>
            <a:endParaRPr sz="2000">
              <a:solidFill>
                <a:srgbClr val="000000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0" indent="266700" eaLnBrk="1" latinLnBrk="0" hangingPunct="1">
              <a:lnSpc>
                <a:spcPct val="150000"/>
              </a:lnSpc>
            </a:pPr>
            <a:r>
              <a:rPr sz="20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R2(config-router)#network 192.168.3.0 0.0.0.255 area 2</a:t>
            </a:r>
            <a:endParaRPr sz="2000">
              <a:solidFill>
                <a:srgbClr val="000000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0" indent="266700" eaLnBrk="1" latinLnBrk="0" hangingPunct="1">
              <a:lnSpc>
                <a:spcPct val="150000"/>
              </a:lnSpc>
            </a:pPr>
            <a:r>
              <a:rPr sz="20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R2(config-router)#exit</a:t>
            </a:r>
            <a:endParaRPr sz="2000">
              <a:solidFill>
                <a:srgbClr val="000000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0" indent="266700" eaLnBrk="1" latinLnBrk="0" hangingPunct="1">
              <a:lnSpc>
                <a:spcPct val="150000"/>
              </a:lnSpc>
            </a:pPr>
            <a:r>
              <a:rPr sz="20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SW2配置：</a:t>
            </a:r>
            <a:endParaRPr sz="2000">
              <a:solidFill>
                <a:srgbClr val="000000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0" indent="266700" eaLnBrk="1" latinLnBrk="0" hangingPunct="1">
              <a:lnSpc>
                <a:spcPct val="150000"/>
              </a:lnSpc>
            </a:pPr>
            <a:r>
              <a:rPr sz="20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SW2(config)#router ospf 1</a:t>
            </a:r>
            <a:endParaRPr sz="2000">
              <a:solidFill>
                <a:srgbClr val="000000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0" indent="266700" eaLnBrk="1" latinLnBrk="0" hangingPunct="1">
              <a:lnSpc>
                <a:spcPct val="150000"/>
              </a:lnSpc>
            </a:pPr>
            <a:r>
              <a:rPr sz="20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SW2(config-router)#router-id 4.4.4.4</a:t>
            </a:r>
            <a:endParaRPr sz="2000">
              <a:solidFill>
                <a:srgbClr val="000000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0" indent="266700" eaLnBrk="1" latinLnBrk="0" hangingPunct="1">
              <a:lnSpc>
                <a:spcPct val="150000"/>
              </a:lnSpc>
            </a:pPr>
            <a:r>
              <a:rPr sz="20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SW1(config-router)#network 10.4.1.0 0.0.0.255 area 2</a:t>
            </a:r>
            <a:endParaRPr sz="2000">
              <a:solidFill>
                <a:srgbClr val="000000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0" indent="266700" eaLnBrk="1" latinLnBrk="0" hangingPunct="1">
              <a:lnSpc>
                <a:spcPct val="150000"/>
              </a:lnSpc>
            </a:pPr>
            <a:r>
              <a:rPr sz="20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SW1(config-router)#network 192.168.2.0 0.0.0.255 area 2</a:t>
            </a:r>
            <a:endParaRPr sz="2000">
              <a:solidFill>
                <a:srgbClr val="000000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0" indent="266700" eaLnBrk="1" latinLnBrk="0" hangingPunct="1">
              <a:lnSpc>
                <a:spcPct val="150000"/>
              </a:lnSpc>
            </a:pPr>
            <a:r>
              <a:rPr sz="20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SW1(config-router)#exit</a:t>
            </a:r>
            <a:endParaRPr sz="2000">
              <a:solidFill>
                <a:srgbClr val="000000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4445382" y="419002"/>
            <a:ext cx="3948938" cy="30734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sz="2000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配置验证</a:t>
            </a:r>
            <a:endParaRPr lang="zh-CN" sz="20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78510" y="1331595"/>
            <a:ext cx="11328400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0E419A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STEP 1：</a:t>
            </a:r>
            <a:r>
              <a:rPr lang="zh-CN" altLang="en-US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查看相邻的路由器之间是否建立ospf邻居关系，及邻居状态。若相邻路由器能够正常建立邻居关系，且状态为full，则ospf运行正常。</a:t>
            </a:r>
            <a:endParaRPr lang="zh-CN" altLang="en-US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836930" y="3014980"/>
            <a:ext cx="5591810" cy="75565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777240" y="4803140"/>
            <a:ext cx="5603875" cy="89535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6670675" y="3009900"/>
            <a:ext cx="5586095" cy="895350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535940" y="2653030"/>
            <a:ext cx="189611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0" indent="266700"/>
            <a:r>
              <a:rPr lang="zh-CN" sz="1800" b="0">
                <a:solidFill>
                  <a:srgbClr val="000000"/>
                </a:solidFill>
                <a:ea typeface="宋体" panose="02010600030101010101" pitchFamily="2" charset="-122"/>
              </a:rPr>
              <a:t>SW1邻居表：</a:t>
            </a:r>
            <a:endParaRPr lang="zh-CN" altLang="en-US" sz="1800" b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76250" y="4431665"/>
            <a:ext cx="50800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0" indent="266700"/>
            <a:r>
              <a:rPr lang="en-US" sz="1800" b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</a:rPr>
              <a:t>R1</a:t>
            </a:r>
            <a:r>
              <a:rPr lang="zh-CN" sz="1800" b="0">
                <a:solidFill>
                  <a:srgbClr val="333333"/>
                </a:solidFill>
                <a:ea typeface="宋体" panose="02010600030101010101" pitchFamily="2" charset="-122"/>
              </a:rPr>
              <a:t>邻居表</a:t>
            </a:r>
            <a:r>
              <a:rPr lang="zh-CN" sz="1800" b="0">
                <a:solidFill>
                  <a:srgbClr val="000000"/>
                </a:solidFill>
                <a:ea typeface="宋体" panose="02010600030101010101" pitchFamily="2" charset="-122"/>
              </a:rPr>
              <a:t>：</a:t>
            </a:r>
            <a:endParaRPr lang="zh-CN" altLang="en-US" sz="1800" b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372225" y="2641600"/>
            <a:ext cx="50800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0" indent="266700"/>
            <a:r>
              <a:rPr lang="en-US" sz="1800" b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</a:rPr>
              <a:t>R2</a:t>
            </a:r>
            <a:r>
              <a:rPr lang="zh-CN" sz="1800" b="0">
                <a:solidFill>
                  <a:srgbClr val="333333"/>
                </a:solidFill>
                <a:ea typeface="宋体" panose="02010600030101010101" pitchFamily="2" charset="-122"/>
              </a:rPr>
              <a:t>邻居表</a:t>
            </a:r>
            <a:r>
              <a:rPr lang="zh-CN" sz="1800" b="0">
                <a:solidFill>
                  <a:srgbClr val="000000"/>
                </a:solidFill>
                <a:ea typeface="宋体" panose="02010600030101010101" pitchFamily="2" charset="-122"/>
              </a:rPr>
              <a:t>：</a:t>
            </a:r>
            <a:endParaRPr lang="zh-CN" altLang="en-US" sz="1800" b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6666865" y="4806315"/>
            <a:ext cx="5597525" cy="755650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6370955" y="4431665"/>
            <a:ext cx="50800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0" indent="266700"/>
            <a:r>
              <a:rPr lang="en-US" sz="1800" b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</a:rPr>
              <a:t>SW2</a:t>
            </a:r>
            <a:r>
              <a:rPr lang="zh-CN" sz="1800" b="0">
                <a:solidFill>
                  <a:srgbClr val="333333"/>
                </a:solidFill>
                <a:ea typeface="宋体" panose="02010600030101010101" pitchFamily="2" charset="-122"/>
              </a:rPr>
              <a:t>邻居表</a:t>
            </a:r>
            <a:r>
              <a:rPr lang="zh-CN" sz="1800" b="0">
                <a:solidFill>
                  <a:srgbClr val="000000"/>
                </a:solidFill>
                <a:ea typeface="宋体" panose="02010600030101010101" pitchFamily="2" charset="-122"/>
              </a:rPr>
              <a:t>：</a:t>
            </a:r>
            <a:endParaRPr lang="zh-CN" altLang="en-US" sz="1800" b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4445382" y="419002"/>
            <a:ext cx="3948938" cy="30734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sz="2000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配置验证</a:t>
            </a:r>
            <a:endParaRPr lang="zh-CN" sz="20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97890" y="910590"/>
            <a:ext cx="11328400" cy="506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0E419A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STEP </a:t>
            </a:r>
            <a:r>
              <a:rPr lang="en-US" altLang="zh-CN" dirty="0">
                <a:solidFill>
                  <a:srgbClr val="0E419A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zh-CN" altLang="en-US" dirty="0">
                <a:solidFill>
                  <a:srgbClr val="0E419A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：</a:t>
            </a:r>
            <a:r>
              <a:rPr lang="zh-CN" altLang="en-US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查看全网路由器的路由，若每台路由器都能学习到整网的路由，则ospf配置正确。</a:t>
            </a:r>
            <a:endParaRPr lang="zh-CN" altLang="en-US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98170" y="1461770"/>
            <a:ext cx="5080000" cy="3371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0" indent="266700"/>
            <a:r>
              <a:rPr lang="en-US" sz="1600" b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</a:rPr>
              <a:t>SW1</a:t>
            </a:r>
            <a:r>
              <a:rPr lang="zh-CN" sz="1600" b="0">
                <a:solidFill>
                  <a:srgbClr val="333333"/>
                </a:solidFill>
                <a:ea typeface="宋体" panose="02010600030101010101" pitchFamily="2" charset="-122"/>
              </a:rPr>
              <a:t>路由表学习到如下OSPF路由</a:t>
            </a:r>
            <a:r>
              <a:rPr lang="zh-CN" sz="1600" b="0">
                <a:solidFill>
                  <a:srgbClr val="000000"/>
                </a:solidFill>
                <a:ea typeface="宋体" panose="02010600030101010101" pitchFamily="2" charset="-122"/>
              </a:rPr>
              <a:t>：</a:t>
            </a:r>
            <a:endParaRPr lang="zh-CN" altLang="en-US" sz="1600" b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898525" y="1753870"/>
            <a:ext cx="7651750" cy="78041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97535" y="2653665"/>
            <a:ext cx="5080000" cy="3371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0" indent="266700"/>
            <a:r>
              <a:rPr lang="en-US" sz="1600" b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</a:rPr>
              <a:t>R1</a:t>
            </a:r>
            <a:r>
              <a:rPr lang="zh-CN" sz="1600" b="0">
                <a:solidFill>
                  <a:srgbClr val="333333"/>
                </a:solidFill>
                <a:ea typeface="宋体" panose="02010600030101010101" pitchFamily="2" charset="-122"/>
              </a:rPr>
              <a:t>路由表学习到如下OSPF路由</a:t>
            </a:r>
            <a:r>
              <a:rPr lang="zh-CN" sz="1600" b="0">
                <a:solidFill>
                  <a:srgbClr val="000000"/>
                </a:solidFill>
                <a:ea typeface="宋体" panose="02010600030101010101" pitchFamily="2" charset="-122"/>
              </a:rPr>
              <a:t>：</a:t>
            </a:r>
            <a:endParaRPr lang="zh-CN" altLang="en-US" sz="1600" b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97535" y="3795395"/>
            <a:ext cx="5080000" cy="3371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0" indent="266700"/>
            <a:r>
              <a:rPr lang="en-US" sz="1600" b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</a:rPr>
              <a:t>R2</a:t>
            </a:r>
            <a:r>
              <a:rPr lang="zh-CN" sz="1600" b="0">
                <a:solidFill>
                  <a:srgbClr val="333333"/>
                </a:solidFill>
                <a:ea typeface="宋体" panose="02010600030101010101" pitchFamily="2" charset="-122"/>
              </a:rPr>
              <a:t>路由表学习到如下OSPF路由</a:t>
            </a:r>
            <a:r>
              <a:rPr lang="zh-CN" sz="1600" b="0">
                <a:solidFill>
                  <a:srgbClr val="000000"/>
                </a:solidFill>
                <a:ea typeface="宋体" panose="02010600030101010101" pitchFamily="2" charset="-122"/>
              </a:rPr>
              <a:t>：</a:t>
            </a:r>
            <a:endParaRPr lang="zh-CN" altLang="en-US" sz="1600" b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97535" y="4998085"/>
            <a:ext cx="5080000" cy="3371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0" indent="266700"/>
            <a:r>
              <a:rPr lang="en-US" sz="1600" b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</a:rPr>
              <a:t>SW2</a:t>
            </a:r>
            <a:r>
              <a:rPr lang="zh-CN" sz="1600" b="0">
                <a:solidFill>
                  <a:srgbClr val="333333"/>
                </a:solidFill>
                <a:ea typeface="宋体" panose="02010600030101010101" pitchFamily="2" charset="-122"/>
              </a:rPr>
              <a:t>路由表学习到如下OSPF路由</a:t>
            </a:r>
            <a:r>
              <a:rPr lang="zh-CN" sz="1600" b="0">
                <a:solidFill>
                  <a:srgbClr val="000000"/>
                </a:solidFill>
                <a:ea typeface="宋体" panose="02010600030101010101" pitchFamily="2" charset="-122"/>
              </a:rPr>
              <a:t>：</a:t>
            </a:r>
            <a:endParaRPr lang="zh-CN" altLang="en-US" sz="1600" b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97535" y="6080760"/>
            <a:ext cx="8108315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0" indent="266700" eaLnBrk="1" latinLnBrk="0" hangingPunct="1">
              <a:lnSpc>
                <a:spcPct val="150000"/>
              </a:lnSpc>
            </a:pPr>
            <a:r>
              <a:rPr sz="1600" b="0">
                <a:latin typeface="宋体" panose="02010600030101010101" pitchFamily="2" charset="-122"/>
                <a:cs typeface="宋体" panose="02010600030101010101" pitchFamily="2" charset="-122"/>
              </a:rPr>
              <a:t>- O 为路由类型的简写代码，表示该路由条目的获得方式为OSPF。 </a:t>
            </a:r>
            <a:endParaRPr sz="1600" b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266700" eaLnBrk="1" latinLnBrk="0" hangingPunct="1">
              <a:lnSpc>
                <a:spcPct val="150000"/>
              </a:lnSpc>
            </a:pPr>
            <a:r>
              <a:rPr sz="1600" b="0">
                <a:latin typeface="宋体" panose="02010600030101010101" pitchFamily="2" charset="-122"/>
                <a:cs typeface="宋体" panose="02010600030101010101" pitchFamily="2" charset="-122"/>
              </a:rPr>
              <a:t>- O IA 表示该路由条目的获得方式为OSPF其他区域。</a:t>
            </a:r>
            <a:endParaRPr sz="1600" b="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98525" y="2954655"/>
            <a:ext cx="7687310" cy="79692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892175" y="4102735"/>
            <a:ext cx="7661275" cy="78867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898525" y="5304155"/>
            <a:ext cx="7658735" cy="8039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633977" y="264697"/>
            <a:ext cx="3948938" cy="43053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典型案例（案例二）</a:t>
            </a:r>
            <a:endParaRPr lang="zh-CN" altLang="en-US" sz="28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/>
        </p:nvSpPr>
        <p:spPr>
          <a:xfrm>
            <a:off x="1259205" y="1331595"/>
            <a:ext cx="4671695" cy="26409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Autofit/>
          </a:bodyPr>
          <a:p>
            <a:pPr marL="0" indent="0" eaLnBrk="1" latinLnBrk="0" hangingPunct="1">
              <a:lnSpc>
                <a:spcPct val="150000"/>
              </a:lnSpc>
            </a:pPr>
            <a:r>
              <a:rPr lang="en-US" b="0">
                <a:latin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b="0">
                <a:latin typeface="宋体" panose="02010600030101010101" pitchFamily="2" charset="-122"/>
                <a:cs typeface="宋体" panose="02010600030101010101" pitchFamily="2" charset="-122"/>
              </a:rPr>
              <a:t>全网运行多个路由协议协议，使用重分发技术使得全网互通。具体配置需求如下：</a:t>
            </a:r>
            <a:endParaRPr b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 eaLnBrk="1" latinLnBrk="0" hangingPunct="1">
              <a:lnSpc>
                <a:spcPct val="150000"/>
              </a:lnSpc>
            </a:pPr>
            <a:r>
              <a:rPr b="0">
                <a:latin typeface="宋体" panose="02010600030101010101" pitchFamily="2" charset="-122"/>
                <a:cs typeface="宋体" panose="02010600030101010101" pitchFamily="2" charset="-122"/>
              </a:rPr>
              <a:t></a:t>
            </a:r>
            <a:r>
              <a:rPr lang="en-US" b="0">
                <a:latin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b="0">
                <a:latin typeface="宋体" panose="02010600030101010101" pitchFamily="2" charset="-122"/>
                <a:cs typeface="宋体" panose="02010600030101010101" pitchFamily="2" charset="-122"/>
              </a:rPr>
              <a:t>R1、R2间运行RIPv2路由协议，关闭自动汇总，通告R1、R2间的连接接口网段。</a:t>
            </a:r>
            <a:endParaRPr b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 eaLnBrk="1" latinLnBrk="0" hangingPunct="1">
              <a:lnSpc>
                <a:spcPct val="150000"/>
              </a:lnSpc>
            </a:pPr>
            <a:r>
              <a:rPr lang="en-US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   </a:t>
            </a:r>
            <a:r>
              <a:rPr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R2、R3间运行OSPF路由协议，通告R2、R3间的连接接口网段。</a:t>
            </a:r>
            <a:endParaRPr b="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369050" y="1451610"/>
            <a:ext cx="5080000" cy="231902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38200" y="3856355"/>
            <a:ext cx="10748645" cy="30200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marL="0" indent="0" eaLnBrk="1" latinLnBrk="0" hangingPunct="1">
              <a:lnSpc>
                <a:spcPct val="150000"/>
              </a:lnSpc>
            </a:pPr>
            <a:r>
              <a:rPr lang="en-US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  </a:t>
            </a:r>
            <a:r>
              <a:rPr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</a:t>
            </a:r>
            <a:r>
              <a:rPr lang="en-US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 </a:t>
            </a:r>
            <a:r>
              <a:rPr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在R2配置指向PC2网段的静态路由（下一跳IP地址方式)，并重分发进RIP。</a:t>
            </a:r>
            <a:endParaRPr b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 eaLnBrk="1" latinLnBrk="0" hangingPunct="1">
              <a:lnSpc>
                <a:spcPct val="150000"/>
              </a:lnSpc>
            </a:pPr>
            <a:r>
              <a:rPr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</a:t>
            </a:r>
            <a:r>
              <a:rPr lang="en-US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 </a:t>
            </a:r>
            <a:r>
              <a:rPr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在R1的RIP路由协议中重分发直连路由。</a:t>
            </a:r>
            <a:endParaRPr b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 eaLnBrk="1" latinLnBrk="0" hangingPunct="1">
              <a:lnSpc>
                <a:spcPct val="150000"/>
              </a:lnSpc>
            </a:pPr>
            <a:r>
              <a:rPr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</a:t>
            </a:r>
            <a:r>
              <a:rPr lang="en-US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 </a:t>
            </a:r>
            <a:r>
              <a:rPr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在R3配置指向R4的默认路由（下一跳IP地址方式),并重分发进OSPF。</a:t>
            </a:r>
            <a:endParaRPr b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 eaLnBrk="1" latinLnBrk="0" hangingPunct="1">
              <a:lnSpc>
                <a:spcPct val="150000"/>
              </a:lnSpc>
            </a:pPr>
            <a:r>
              <a:rPr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</a:t>
            </a:r>
            <a:r>
              <a:rPr lang="en-US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 </a:t>
            </a:r>
            <a:r>
              <a:rPr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在R4配置指向R3的默认路由（下一跳IP地址方式)。</a:t>
            </a:r>
            <a:endParaRPr b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 eaLnBrk="1" latinLnBrk="0" hangingPunct="1">
              <a:lnSpc>
                <a:spcPct val="150000"/>
              </a:lnSpc>
            </a:pPr>
            <a:r>
              <a:rPr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</a:t>
            </a:r>
            <a:r>
              <a:rPr lang="en-US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 </a:t>
            </a:r>
            <a:r>
              <a:rPr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在R2配置RIPv2和OSPF间互相重分发；OSPF注入RIP metric设置为5，RIP注入OSPF使用subnets参数通告详细子</a:t>
            </a:r>
            <a:r>
              <a:rPr lang="zh-CN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网。</a:t>
            </a:r>
            <a:endParaRPr lang="zh-CN"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4445382" y="419002"/>
            <a:ext cx="3948938" cy="30734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设备接口连接表</a:t>
            </a:r>
            <a:endParaRPr lang="zh-CN" sz="20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680210" y="1571625"/>
            <a:ext cx="9968230" cy="35077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4445382" y="419002"/>
            <a:ext cx="3948938" cy="30734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设备接口地址表</a:t>
            </a:r>
            <a:endParaRPr lang="zh-CN" sz="20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221230" y="1151255"/>
            <a:ext cx="8666480" cy="53911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4445382" y="419002"/>
            <a:ext cx="3948938" cy="30734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配置信息</a:t>
            </a:r>
            <a:endParaRPr lang="zh-CN" sz="20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198880" y="1875790"/>
            <a:ext cx="5126355" cy="29997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0" indent="0" eaLnBrk="1" latinLnBrk="0" hangingPunct="1">
              <a:lnSpc>
                <a:spcPct val="150000"/>
              </a:lnSpc>
            </a:pPr>
            <a:r>
              <a:rPr lang="zh-CN" sz="1800">
                <a:solidFill>
                  <a:srgbClr val="0E419A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R1配置：</a:t>
            </a:r>
            <a:r>
              <a:rPr lang="zh-CN" sz="18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配置RIPv2，关闭自动汇总</a:t>
            </a:r>
            <a:r>
              <a:rPr lang="en-US" sz="18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R1(config)#router rip R1(config-router)#version 2R1(config-router)#network 12.1.1.0R1(config-router)#no auto-summary R1(config-router)#exit</a:t>
            </a:r>
            <a:endParaRPr lang="en-US" altLang="en-US" sz="1800" b="0">
              <a:solidFill>
                <a:srgbClr val="00000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850380" y="2233295"/>
            <a:ext cx="5156835" cy="45231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indent="0" eaLnBrk="1" latinLnBrk="0" hangingPunct="1">
              <a:lnSpc>
                <a:spcPct val="150000"/>
              </a:lnSpc>
            </a:pPr>
            <a:r>
              <a:rPr lang="en-US" sz="18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R2(config-router)#network 12.1.1.0R2(config-router)#exit</a:t>
            </a:r>
            <a:endParaRPr lang="en-US" sz="1800">
              <a:solidFill>
                <a:srgbClr val="000000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0" indent="0" eaLnBrk="1" latinLnBrk="0" hangingPunct="1">
              <a:lnSpc>
                <a:spcPct val="150000"/>
              </a:lnSpc>
            </a:pPr>
            <a:r>
              <a:rPr lang="zh-CN" sz="18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配置</a:t>
            </a:r>
            <a:r>
              <a:rPr lang="en-US" sz="18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OSPFR2(config)#router ospf 1R2(config-router)#network 23.1.1.0 0.0.0.255 area 0R2(config-router)#exit</a:t>
            </a:r>
            <a:r>
              <a:rPr lang="zh-CN" sz="18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配置到PC2网段静态路由</a:t>
            </a:r>
            <a:r>
              <a:rPr lang="en-US" sz="18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R2(config)#ip route 192.168.2.0 255.255.255.0 23.1.1.3</a:t>
            </a:r>
            <a:endParaRPr lang="en-US" altLang="en-US" sz="1800">
              <a:solidFill>
                <a:srgbClr val="000000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endParaRPr lang="en-US" altLang="en-US" sz="1800">
              <a:solidFill>
                <a:srgbClr val="000000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98880" y="973455"/>
            <a:ext cx="6426200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indent="0" eaLnBrk="1" latinLnBrk="0" hangingPunct="1">
              <a:lnSpc>
                <a:spcPct val="150000"/>
              </a:lnSpc>
            </a:pPr>
            <a:r>
              <a:rPr lang="en-US" sz="2000" b="1">
                <a:solidFill>
                  <a:srgbClr val="0E419A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STEP 1</a:t>
            </a:r>
            <a:r>
              <a:rPr lang="zh-CN" sz="2000" b="1">
                <a:solidFill>
                  <a:srgbClr val="0E419A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：</a:t>
            </a:r>
            <a:r>
              <a:rPr lang="zh-CN" sz="200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根据设备信息修改主机名、配置IP地址。</a:t>
            </a:r>
            <a:endParaRPr lang="zh-CN" sz="200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pPr marL="0" indent="0" eaLnBrk="1" latinLnBrk="0" hangingPunct="1">
              <a:lnSpc>
                <a:spcPct val="150000"/>
              </a:lnSpc>
            </a:pPr>
            <a:r>
              <a:rPr lang="zh-CN" sz="2000" b="1">
                <a:solidFill>
                  <a:srgbClr val="0E419A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STEP 2：</a:t>
            </a:r>
            <a:r>
              <a:rPr lang="zh-CN" sz="200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按需求配置路由协议</a:t>
            </a:r>
            <a:r>
              <a:rPr lang="zh-CN" sz="20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。</a:t>
            </a:r>
            <a:endParaRPr lang="zh-CN" altLang="en-US" sz="2000"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59205" y="4938395"/>
            <a:ext cx="6426200" cy="1476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sz="1800">
                <a:solidFill>
                  <a:srgbClr val="0E419A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R2配置：</a:t>
            </a:r>
            <a:r>
              <a:rPr lang="zh-CN" sz="18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配置RIPv2，关闭自动汇总</a:t>
            </a:r>
            <a:r>
              <a:rPr lang="en-US" sz="18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R2(config)#router rip R2(config-router)#version 2R2(config-router)#no auto-summary</a:t>
            </a:r>
            <a:endParaRPr lang="en-US" altLang="en-US" sz="1800">
              <a:solidFill>
                <a:srgbClr val="000000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4445382" y="419002"/>
            <a:ext cx="3948938" cy="30734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配置信息</a:t>
            </a:r>
            <a:endParaRPr lang="zh-CN" sz="20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341245" y="1331595"/>
            <a:ext cx="6426200" cy="29997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indent="0" eaLnBrk="1" latinLnBrk="0" hangingPunct="1">
              <a:lnSpc>
                <a:spcPct val="150000"/>
              </a:lnSpc>
            </a:pPr>
            <a:r>
              <a:rPr lang="zh-CN" sz="1800">
                <a:solidFill>
                  <a:srgbClr val="0E419A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R3配置：</a:t>
            </a:r>
            <a:r>
              <a:rPr lang="zh-CN" sz="18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配置</a:t>
            </a:r>
            <a:r>
              <a:rPr lang="en-US" sz="18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OSPFR3(config)#router ospf 1R3(config-router)#network 23.1.1.0 0.0.0.255 area 0R3(config-router)#exit</a:t>
            </a:r>
            <a:r>
              <a:rPr lang="zh-CN" sz="18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配置默认路由</a:t>
            </a:r>
            <a:r>
              <a:rPr lang="en-US" sz="18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R3(config)#ip route 0.0.0.0 0.0.0.0 100.1.1.2</a:t>
            </a:r>
            <a:endParaRPr lang="en-US" altLang="en-US" sz="1800">
              <a:solidFill>
                <a:srgbClr val="000000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01570" y="4518025"/>
            <a:ext cx="6426200" cy="1337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indent="0" eaLnBrk="1" latinLnBrk="0" hangingPunct="1">
              <a:lnSpc>
                <a:spcPct val="150000"/>
              </a:lnSpc>
            </a:pPr>
            <a:r>
              <a:rPr lang="zh-CN" sz="1800">
                <a:solidFill>
                  <a:srgbClr val="0E419A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R4配置：</a:t>
            </a:r>
            <a:r>
              <a:rPr lang="zh-CN" sz="18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配置默认路由</a:t>
            </a:r>
            <a:r>
              <a:rPr lang="en-US" sz="18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R4(config)#ip route 0.0.0.0 0.0.0.0 100.1.1.1</a:t>
            </a:r>
            <a:endParaRPr lang="en-US" altLang="en-US" sz="1800">
              <a:solidFill>
                <a:srgbClr val="000000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061449" y="233726"/>
            <a:ext cx="4679868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OSPF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路由协议的概念</a:t>
            </a:r>
            <a:endParaRPr lang="zh-CN" sz="32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内容占位符 2"/>
          <p:cNvSpPr txBox="1"/>
          <p:nvPr/>
        </p:nvSpPr>
        <p:spPr>
          <a:xfrm>
            <a:off x="898335" y="1423847"/>
            <a:ext cx="5753378" cy="4828271"/>
          </a:xfrm>
          <a:prstGeom prst="rect">
            <a:avLst/>
          </a:prstGeom>
        </p:spPr>
        <p:txBody>
          <a:bodyPr/>
          <a:lstStyle>
            <a:lvl1pPr marL="216535" indent="-216535" algn="l" defTabSz="86677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024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331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701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5008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8315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1686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993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8427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457200">
              <a:lnSpc>
                <a:spcPct val="150000"/>
              </a:lnSpc>
              <a:spcBef>
                <a:spcPts val="900"/>
              </a:spcBef>
              <a:buNone/>
            </a:pPr>
            <a:r>
              <a:rPr lang="zh-CN" altLang="en-US" sz="2400" dirty="0">
                <a:latin typeface="新宋体" panose="02010609030101010101" pitchFamily="49" charset="-122"/>
                <a:ea typeface="新宋体" panose="02010609030101010101" pitchFamily="49" charset="-122"/>
              </a:rPr>
              <a:t>开放式最短路径优先（</a:t>
            </a:r>
            <a:r>
              <a:rPr lang="en-US" altLang="zh-CN" sz="2400" dirty="0">
                <a:latin typeface="新宋体" panose="02010609030101010101" pitchFamily="49" charset="-122"/>
                <a:ea typeface="新宋体" panose="02010609030101010101" pitchFamily="49" charset="-122"/>
              </a:rPr>
              <a:t>Open Shortest Path First</a:t>
            </a:r>
            <a:r>
              <a:rPr lang="zh-CN" altLang="en-US" sz="2400" dirty="0">
                <a:latin typeface="新宋体" panose="02010609030101010101" pitchFamily="49" charset="-122"/>
                <a:ea typeface="新宋体" panose="02010609030101010101" pitchFamily="49" charset="-122"/>
              </a:rPr>
              <a:t>，</a:t>
            </a:r>
            <a:r>
              <a:rPr lang="en-US" altLang="zh-CN" sz="2400" dirty="0">
                <a:latin typeface="新宋体" panose="02010609030101010101" pitchFamily="49" charset="-122"/>
                <a:ea typeface="新宋体" panose="02010609030101010101" pitchFamily="49" charset="-122"/>
              </a:rPr>
              <a:t>OSPF</a:t>
            </a:r>
            <a:r>
              <a:rPr lang="zh-CN" altLang="en-US" sz="2400" dirty="0">
                <a:latin typeface="新宋体" panose="02010609030101010101" pitchFamily="49" charset="-122"/>
                <a:ea typeface="新宋体" panose="02010609030101010101" pitchFamily="49" charset="-122"/>
              </a:rPr>
              <a:t>）是一种动态路由协议，是目前网路中应用最广泛的路由协议之一；</a:t>
            </a:r>
            <a:r>
              <a:rPr lang="en-US" altLang="zh-CN" sz="2400" dirty="0">
                <a:latin typeface="新宋体" panose="02010609030101010101" pitchFamily="49" charset="-122"/>
                <a:ea typeface="新宋体" panose="02010609030101010101" pitchFamily="49" charset="-122"/>
              </a:rPr>
              <a:t>OSPF</a:t>
            </a:r>
            <a:r>
              <a:rPr lang="zh-CN" altLang="en-US" sz="2400" dirty="0">
                <a:latin typeface="新宋体" panose="02010609030101010101" pitchFamily="49" charset="-122"/>
                <a:ea typeface="新宋体" panose="02010609030101010101" pitchFamily="49" charset="-122"/>
              </a:rPr>
              <a:t>路由协议通过向全网扩散本设备的链路状态信息，使网络中每台设备最终同步一个具有全网链路状态的数据库，然后路由器采用</a:t>
            </a:r>
            <a:r>
              <a:rPr lang="en-US" altLang="zh-CN" sz="2400" dirty="0">
                <a:latin typeface="新宋体" panose="02010609030101010101" pitchFamily="49" charset="-122"/>
                <a:ea typeface="新宋体" panose="02010609030101010101" pitchFamily="49" charset="-122"/>
              </a:rPr>
              <a:t>SPF</a:t>
            </a:r>
            <a:r>
              <a:rPr lang="zh-CN" altLang="en-US" sz="2400" dirty="0">
                <a:latin typeface="新宋体" panose="02010609030101010101" pitchFamily="49" charset="-122"/>
                <a:ea typeface="新宋体" panose="02010609030101010101" pitchFamily="49" charset="-122"/>
              </a:rPr>
              <a:t>算法，以自己为根，计算到达其他网络的最短路径，最终形成全网路由信息。</a:t>
            </a:r>
            <a:endParaRPr altLang="zh-CN" sz="2400" dirty="0"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88196" y="1687331"/>
            <a:ext cx="5670554" cy="43013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4445382" y="419002"/>
            <a:ext cx="3948938" cy="30734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配置信息</a:t>
            </a:r>
            <a:endParaRPr lang="zh-CN" sz="20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718185" y="1631950"/>
            <a:ext cx="5828665" cy="50774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0" indent="0" eaLnBrk="1" latinLnBrk="0" hangingPunct="1">
              <a:lnSpc>
                <a:spcPct val="150000"/>
              </a:lnSpc>
            </a:pPr>
            <a:r>
              <a:rPr lang="zh-CN" sz="1800" b="0">
                <a:solidFill>
                  <a:srgbClr val="0E419A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R1配置：</a:t>
            </a:r>
            <a:r>
              <a:rPr lang="zh-CN" sz="1800" b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直连路由重分发进RIP。</a:t>
            </a:r>
            <a:r>
              <a:rPr lang="en-US" sz="1800" b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R1(config)#router rip R1(config-router)#redistribute connectedR1(config-router)#exit</a:t>
            </a:r>
            <a:endParaRPr lang="zh-CN" sz="1800" b="0">
              <a:solidFill>
                <a:srgbClr val="00000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 eaLnBrk="1" latinLnBrk="0" hangingPunct="1">
              <a:lnSpc>
                <a:spcPct val="150000"/>
              </a:lnSpc>
            </a:pPr>
            <a:r>
              <a:rPr lang="zh-CN" sz="1800" b="0">
                <a:solidFill>
                  <a:srgbClr val="0E419A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R2配置：</a:t>
            </a:r>
            <a:r>
              <a:rPr lang="zh-CN" sz="1800" b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静态路由、OSPF重分发进RIP</a:t>
            </a:r>
            <a:r>
              <a:rPr lang="en-US" sz="1800" b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R2(config)#router ripR2(config-router)#redistribute static R2(config-router)#redistribute ospf 1 metric 5R2(config-router)#exit</a:t>
            </a:r>
            <a:endParaRPr lang="zh-CN" sz="1800" b="0">
              <a:solidFill>
                <a:srgbClr val="00000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endParaRPr lang="en-US" altLang="en-US" sz="1800" b="0">
              <a:solidFill>
                <a:srgbClr val="00000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609715" y="1752600"/>
            <a:ext cx="5863590" cy="3830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indent="0" eaLnBrk="1" latinLnBrk="0" hangingPunct="1">
              <a:lnSpc>
                <a:spcPct val="150000"/>
              </a:lnSpc>
            </a:pPr>
            <a:r>
              <a:rPr lang="zh-CN" sz="18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RIP重分发进OSPF。</a:t>
            </a:r>
            <a:r>
              <a:rPr lang="en-US" sz="18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R2(config)#router ospf 1R2(config-router)#redistribute rip subnets R2(config-router)#exit</a:t>
            </a:r>
            <a:endParaRPr lang="zh-CN" sz="1800">
              <a:solidFill>
                <a:srgbClr val="000000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0" indent="0" eaLnBrk="1" latinLnBrk="0" hangingPunct="1">
              <a:lnSpc>
                <a:spcPct val="150000"/>
              </a:lnSpc>
            </a:pPr>
            <a:r>
              <a:rPr lang="zh-CN" sz="1800">
                <a:solidFill>
                  <a:srgbClr val="0E419A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R3配置：</a:t>
            </a:r>
            <a:r>
              <a:rPr lang="zh-CN" sz="18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默认路由重分发进</a:t>
            </a:r>
            <a:r>
              <a:rPr lang="en-US" sz="18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OSPFR3(config)#router ospf 1R3(config-router)#default-information originate R3(config-router)#exit</a:t>
            </a:r>
            <a:endParaRPr lang="en-US" altLang="en-US" sz="1800">
              <a:solidFill>
                <a:srgbClr val="000000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57860" y="1090930"/>
            <a:ext cx="642620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sz="2000">
                <a:solidFill>
                  <a:srgbClr val="0E419A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STEP 3：</a:t>
            </a:r>
            <a:r>
              <a:rPr lang="zh-CN" sz="20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使用重分发技术实现全网连通</a:t>
            </a:r>
            <a:endParaRPr lang="zh-CN" altLang="en-US" sz="2000"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4445382" y="419002"/>
            <a:ext cx="3948938" cy="30734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配置验证</a:t>
            </a:r>
            <a:endParaRPr lang="zh-CN" sz="20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36295" y="970915"/>
            <a:ext cx="11445240" cy="922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0" indent="0" eaLnBrk="1" latinLnBrk="0" hangingPunct="1">
              <a:lnSpc>
                <a:spcPct val="150000"/>
              </a:lnSpc>
            </a:pPr>
            <a:r>
              <a:rPr lang="en-US" sz="1800" b="1">
                <a:solidFill>
                  <a:srgbClr val="0E419A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STEP 1</a:t>
            </a:r>
            <a:r>
              <a:rPr lang="zh-CN" sz="1800" b="1">
                <a:solidFill>
                  <a:srgbClr val="0E419A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：</a:t>
            </a:r>
            <a:r>
              <a:rPr lang="zh-CN" sz="1800" b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PC1能ping通PC2和100.1.1.2。</a:t>
            </a:r>
            <a:endParaRPr lang="en-US" sz="1800" b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0" indent="0" eaLnBrk="1" latinLnBrk="0" hangingPunct="1">
              <a:lnSpc>
                <a:spcPct val="150000"/>
              </a:lnSpc>
            </a:pPr>
            <a:r>
              <a:rPr lang="en-US" sz="1800" b="1">
                <a:solidFill>
                  <a:srgbClr val="0E419A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STEP </a:t>
            </a:r>
            <a:r>
              <a:rPr lang="zh-CN" sz="1800" b="1">
                <a:solidFill>
                  <a:srgbClr val="0E419A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2：</a:t>
            </a:r>
            <a:r>
              <a:rPr lang="zh-CN" sz="1800" b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查看全网路由器的路由，除路由器直连路由外有以下所示路由，则配置正确。</a:t>
            </a:r>
            <a:endParaRPr lang="zh-CN" altLang="en-US" sz="1800" b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895985" y="2293620"/>
            <a:ext cx="6108700" cy="62865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36295" y="1872615"/>
            <a:ext cx="64262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indent="0" eaLnBrk="1" latinLnBrk="0" hangingPunct="1">
              <a:lnSpc>
                <a:spcPct val="150000"/>
              </a:lnSpc>
            </a:pPr>
            <a:r>
              <a:rPr lang="zh-CN" sz="16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R1路由表</a:t>
            </a:r>
            <a:endParaRPr lang="zh-CN" altLang="en-US" sz="1600">
              <a:solidFill>
                <a:srgbClr val="000000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36295" y="2894965"/>
            <a:ext cx="64262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indent="0" eaLnBrk="1" latinLnBrk="0" hangingPunct="1">
              <a:lnSpc>
                <a:spcPct val="150000"/>
              </a:lnSpc>
            </a:pPr>
            <a:r>
              <a:rPr lang="zh-CN" sz="16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R</a:t>
            </a:r>
            <a:r>
              <a:rPr lang="en-US" altLang="zh-CN" sz="16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2</a:t>
            </a:r>
            <a:r>
              <a:rPr lang="zh-CN" sz="16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路由表</a:t>
            </a:r>
            <a:endParaRPr lang="zh-CN" altLang="en-US" sz="1600">
              <a:solidFill>
                <a:srgbClr val="000000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36295" y="3919220"/>
            <a:ext cx="64262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indent="0" eaLnBrk="1" latinLnBrk="0" hangingPunct="1">
              <a:lnSpc>
                <a:spcPct val="150000"/>
              </a:lnSpc>
            </a:pPr>
            <a:r>
              <a:rPr lang="zh-CN" sz="16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R</a:t>
            </a:r>
            <a:r>
              <a:rPr lang="en-US" altLang="zh-CN" sz="16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3</a:t>
            </a:r>
            <a:r>
              <a:rPr lang="zh-CN" sz="16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路由表</a:t>
            </a:r>
            <a:endParaRPr lang="zh-CN" altLang="en-US" sz="1600">
              <a:solidFill>
                <a:srgbClr val="000000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95985" y="4960620"/>
            <a:ext cx="64262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indent="0" eaLnBrk="1" latinLnBrk="0" hangingPunct="1">
              <a:lnSpc>
                <a:spcPct val="150000"/>
              </a:lnSpc>
            </a:pPr>
            <a:r>
              <a:rPr lang="zh-CN" sz="16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- O E2表示通过其它路由协议重分发进OSPF学习到的路由。</a:t>
            </a:r>
            <a:endParaRPr lang="zh-CN" sz="1600">
              <a:solidFill>
                <a:srgbClr val="000000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02335" y="3315970"/>
            <a:ext cx="6102350" cy="6096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927735" y="4339590"/>
            <a:ext cx="6076950" cy="62230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895985" y="5420995"/>
            <a:ext cx="64262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indent="0" eaLnBrk="1" latinLnBrk="0" hangingPunct="1">
              <a:lnSpc>
                <a:spcPct val="150000"/>
              </a:lnSpc>
            </a:pPr>
            <a:r>
              <a:rPr lang="zh-CN" sz="16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R</a:t>
            </a:r>
            <a:r>
              <a:rPr lang="en-US" altLang="zh-CN" sz="16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4</a:t>
            </a:r>
            <a:r>
              <a:rPr lang="zh-CN" sz="16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路由表</a:t>
            </a:r>
            <a:endParaRPr lang="zh-CN" altLang="en-US" sz="1600">
              <a:solidFill>
                <a:srgbClr val="000000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16" name="图片 15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55675" y="5840730"/>
            <a:ext cx="6096000" cy="2857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63" y="0"/>
            <a:ext cx="12858750" cy="7232650"/>
          </a:xfrm>
          <a:prstGeom prst="rect">
            <a:avLst/>
          </a:prstGeom>
          <a:blipFill dpi="0" rotWithShape="1"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rightnessContrast contrast="20000"/>
                      </a14:imgEffect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2723" b="-583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58440" y="1527810"/>
            <a:ext cx="10101580" cy="1751330"/>
          </a:xfrm>
          <a:prstGeom prst="rect">
            <a:avLst/>
          </a:pr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3810547" y="1766551"/>
            <a:ext cx="8595492" cy="123063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8000" kern="5000" dirty="0">
                <a:solidFill>
                  <a:schemeClr val="accent2">
                    <a:lumMod val="40000"/>
                    <a:lumOff val="6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Arial" panose="020B0604020202020204" pitchFamily="34" charset="0"/>
              </a:rPr>
              <a:t>感谢聆听</a:t>
            </a:r>
            <a:endParaRPr lang="zh-CN" altLang="en-US" sz="8000" kern="5000" dirty="0">
              <a:solidFill>
                <a:schemeClr val="accent2">
                  <a:lumMod val="40000"/>
                  <a:lumOff val="6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443776" y="397999"/>
            <a:ext cx="3948938" cy="30734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OSPF</a:t>
            </a:r>
            <a:r>
              <a:rPr lang="zh-CN" altLang="en-US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路由协议的特点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内容占位符 2"/>
          <p:cNvSpPr txBox="1"/>
          <p:nvPr/>
        </p:nvSpPr>
        <p:spPr>
          <a:xfrm>
            <a:off x="778095" y="1452005"/>
            <a:ext cx="5502974" cy="6012000"/>
          </a:xfrm>
          <a:prstGeom prst="rect">
            <a:avLst/>
          </a:prstGeom>
        </p:spPr>
        <p:txBody>
          <a:bodyPr/>
          <a:lstStyle>
            <a:lvl1pPr marL="216535" indent="-216535" algn="l" defTabSz="86677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024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331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701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5008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8315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1686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993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8427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50000"/>
              </a:lnSpc>
              <a:spcBef>
                <a:spcPts val="900"/>
              </a:spcBef>
              <a:buFont typeface="Wingdings" panose="05000000000000000000" charset="0"/>
              <a:buChar char="Ø"/>
            </a:pPr>
            <a:r>
              <a:rPr lang="en-US" altLang="zh-CN" sz="2400" b="1" dirty="0">
                <a:solidFill>
                  <a:srgbClr val="FF0000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IETF</a:t>
            </a:r>
            <a:r>
              <a:rPr lang="zh-CN" altLang="en-US" sz="2400" b="1" dirty="0">
                <a:solidFill>
                  <a:srgbClr val="FF0000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标准。</a:t>
            </a:r>
            <a:r>
              <a:rPr lang="zh-CN" altLang="en-US" sz="24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意味着</a:t>
            </a:r>
            <a:r>
              <a:rPr lang="en-US" altLang="zh-CN" sz="24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OSPF</a:t>
            </a:r>
            <a:r>
              <a:rPr lang="zh-CN" altLang="en-US" sz="24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可以被不同厂商的设备所支持。</a:t>
            </a:r>
            <a:endParaRPr lang="en-US" altLang="zh-CN" sz="2400" b="1" dirty="0"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 marL="342900" indent="-342900" algn="l">
              <a:lnSpc>
                <a:spcPct val="150000"/>
              </a:lnSpc>
              <a:spcBef>
                <a:spcPts val="900"/>
              </a:spcBef>
              <a:buFont typeface="Wingdings" panose="05000000000000000000" charset="0"/>
              <a:buChar char="Ø"/>
            </a:pPr>
            <a:r>
              <a:rPr lang="zh-CN" altLang="en-US" sz="2400" b="1" dirty="0">
                <a:solidFill>
                  <a:srgbClr val="FF0000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无环路由协议。</a:t>
            </a:r>
            <a:r>
              <a:rPr lang="zh-CN" altLang="en-US" sz="24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执行的是</a:t>
            </a:r>
            <a:r>
              <a:rPr lang="en-US" altLang="zh-CN" sz="24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SPF</a:t>
            </a:r>
            <a:r>
              <a:rPr lang="zh-CN" altLang="en-US" sz="24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算法，不会产生路由环路。</a:t>
            </a:r>
            <a:endParaRPr lang="en-US" altLang="zh-CN" sz="2400" b="1" dirty="0"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 marL="342900" indent="-342900" algn="l">
              <a:lnSpc>
                <a:spcPct val="150000"/>
              </a:lnSpc>
              <a:spcBef>
                <a:spcPts val="900"/>
              </a:spcBef>
              <a:buFont typeface="Wingdings" panose="05000000000000000000" charset="0"/>
              <a:buChar char="Ø"/>
            </a:pPr>
            <a:r>
              <a:rPr lang="zh-CN" altLang="en-US" sz="2400" b="1" dirty="0">
                <a:solidFill>
                  <a:srgbClr val="FF0000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无类路由协议。</a:t>
            </a:r>
            <a:r>
              <a:rPr lang="zh-CN" altLang="en-US" sz="24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支持</a:t>
            </a:r>
            <a:r>
              <a:rPr lang="en-US" altLang="zh-CN" sz="24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VLSM</a:t>
            </a:r>
            <a:r>
              <a:rPr lang="zh-CN" altLang="en-US" sz="24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和</a:t>
            </a:r>
            <a:r>
              <a:rPr lang="en-US" altLang="zh-CN" sz="24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CIDR</a:t>
            </a:r>
            <a:r>
              <a:rPr lang="zh-CN" altLang="en-US" sz="24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。</a:t>
            </a:r>
            <a:endParaRPr lang="en-US" altLang="zh-CN" sz="2400" b="1" dirty="0"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 marL="342900" indent="-342900" algn="l">
              <a:lnSpc>
                <a:spcPct val="150000"/>
              </a:lnSpc>
              <a:spcBef>
                <a:spcPts val="900"/>
              </a:spcBef>
              <a:buFont typeface="Wingdings" panose="05000000000000000000" charset="0"/>
              <a:buChar char="Ø"/>
            </a:pPr>
            <a:r>
              <a:rPr lang="zh-CN" altLang="en-US" sz="2400" b="1" dirty="0">
                <a:solidFill>
                  <a:srgbClr val="FF0000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拥有不受限的跳计数。</a:t>
            </a:r>
            <a:r>
              <a:rPr lang="zh-CN" altLang="en-US" sz="24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可以应用于大型网络。</a:t>
            </a:r>
            <a:endParaRPr lang="en-US" altLang="zh-CN" sz="2400" b="1" dirty="0"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 marL="342900" indent="-342900" algn="l">
              <a:lnSpc>
                <a:spcPct val="150000"/>
              </a:lnSpc>
              <a:spcBef>
                <a:spcPts val="900"/>
              </a:spcBef>
              <a:buFont typeface="Wingdings" panose="05000000000000000000" charset="0"/>
              <a:buChar char="Ø"/>
            </a:pPr>
            <a:endParaRPr lang="zh-CN" altLang="en-US" sz="2200" b="1" dirty="0"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26228" y="1452005"/>
            <a:ext cx="5502974" cy="41011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443776" y="397999"/>
            <a:ext cx="3948938" cy="30734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OSPF</a:t>
            </a:r>
            <a:r>
              <a:rPr lang="zh-CN" altLang="en-US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路由协议的特点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内容占位符 2"/>
          <p:cNvSpPr txBox="1"/>
          <p:nvPr/>
        </p:nvSpPr>
        <p:spPr>
          <a:xfrm>
            <a:off x="806161" y="1572247"/>
            <a:ext cx="5623214" cy="4569118"/>
          </a:xfrm>
          <a:prstGeom prst="rect">
            <a:avLst/>
          </a:prstGeom>
        </p:spPr>
        <p:txBody>
          <a:bodyPr/>
          <a:lstStyle>
            <a:lvl1pPr marL="216535" indent="-216535" algn="l" defTabSz="86677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024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331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701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5008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8315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1686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993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8427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50000"/>
              </a:lnSpc>
              <a:spcBef>
                <a:spcPts val="900"/>
              </a:spcBef>
              <a:buFont typeface="Wingdings" panose="05000000000000000000" charset="0"/>
              <a:buChar char="Ø"/>
            </a:pPr>
            <a:r>
              <a:rPr lang="zh-CN" altLang="en-US" sz="2200" b="1" dirty="0">
                <a:solidFill>
                  <a:srgbClr val="FF0000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层次型。</a:t>
            </a:r>
            <a:r>
              <a:rPr lang="zh-CN" altLang="en-US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易扩展，路由器的负担不会随着网络规模的增大而急剧增加。</a:t>
            </a:r>
            <a:endParaRPr lang="en-US" altLang="zh-CN" sz="2200" b="1" dirty="0"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 marL="342900" indent="-342900" algn="l">
              <a:lnSpc>
                <a:spcPct val="150000"/>
              </a:lnSpc>
              <a:spcBef>
                <a:spcPts val="900"/>
              </a:spcBef>
              <a:buFont typeface="Wingdings" panose="05000000000000000000" charset="0"/>
              <a:buChar char="Ø"/>
            </a:pPr>
            <a:r>
              <a:rPr lang="zh-CN" altLang="en-US" sz="2200" b="1" dirty="0">
                <a:solidFill>
                  <a:srgbClr val="FF0000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区域化设计。</a:t>
            </a:r>
            <a:r>
              <a:rPr lang="zh-CN" altLang="en-US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减小路由更新的流量，降低内存、</a:t>
            </a:r>
            <a:r>
              <a:rPr lang="en-US" altLang="zh-CN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CPU</a:t>
            </a:r>
            <a:r>
              <a:rPr lang="zh-CN" altLang="en-US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和带宽的使用。</a:t>
            </a:r>
            <a:endParaRPr lang="en-US" altLang="zh-CN" sz="2200" b="1" dirty="0"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 marL="342900" indent="-342900" algn="l">
              <a:lnSpc>
                <a:spcPct val="150000"/>
              </a:lnSpc>
              <a:spcBef>
                <a:spcPts val="900"/>
              </a:spcBef>
              <a:buFont typeface="Wingdings" panose="05000000000000000000" charset="0"/>
              <a:buChar char="Ø"/>
            </a:pPr>
            <a:r>
              <a:rPr lang="zh-CN" altLang="en-US" sz="2200" b="1" dirty="0">
                <a:solidFill>
                  <a:srgbClr val="FF0000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快速收敛。</a:t>
            </a:r>
            <a:r>
              <a:rPr lang="zh-CN" altLang="en-US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使用触发式更新，路由可以快速收敛。</a:t>
            </a:r>
            <a:endParaRPr lang="en-US" altLang="zh-CN" sz="2200" b="1" dirty="0"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 marL="342900" indent="-342900" algn="l">
              <a:lnSpc>
                <a:spcPct val="150000"/>
              </a:lnSpc>
              <a:spcBef>
                <a:spcPts val="900"/>
              </a:spcBef>
              <a:buFont typeface="Wingdings" panose="05000000000000000000" charset="0"/>
              <a:buChar char="Ø"/>
            </a:pPr>
            <a:r>
              <a:rPr lang="zh-CN" altLang="en-US" sz="2200" b="1" dirty="0">
                <a:solidFill>
                  <a:srgbClr val="FF0000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支持验证。</a:t>
            </a:r>
            <a:r>
              <a:rPr lang="en-US" altLang="zh-CN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OSPF</a:t>
            </a:r>
            <a:r>
              <a:rPr lang="zh-CN" altLang="en-US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支持针对区域和链路的验证。</a:t>
            </a:r>
            <a:endParaRPr lang="en-US" altLang="zh-CN" sz="2200" b="1" dirty="0"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 marL="342900" indent="-342900" algn="l">
              <a:lnSpc>
                <a:spcPct val="150000"/>
              </a:lnSpc>
              <a:spcBef>
                <a:spcPts val="900"/>
              </a:spcBef>
              <a:buFont typeface="Wingdings" panose="05000000000000000000" charset="0"/>
              <a:buChar char="Ø"/>
            </a:pPr>
            <a:endParaRPr lang="zh-CN" altLang="en-US" sz="2200" b="1" dirty="0"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91950" y="1419933"/>
            <a:ext cx="5827465" cy="439278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443776" y="397999"/>
            <a:ext cx="3948938" cy="30734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OSPF</a:t>
            </a:r>
            <a:r>
              <a:rPr lang="zh-CN" altLang="en-US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的层次化架构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内容占位符 2"/>
          <p:cNvSpPr txBox="1"/>
          <p:nvPr/>
        </p:nvSpPr>
        <p:spPr>
          <a:xfrm>
            <a:off x="527739" y="850805"/>
            <a:ext cx="11034014" cy="6200626"/>
          </a:xfrm>
          <a:prstGeom prst="rect">
            <a:avLst/>
          </a:prstGeom>
        </p:spPr>
        <p:txBody>
          <a:bodyPr/>
          <a:lstStyle>
            <a:lvl1pPr marL="216535" indent="-216535" algn="l" defTabSz="86677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024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331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701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5008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8315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1686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993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8427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50000"/>
              </a:lnSpc>
              <a:spcBef>
                <a:spcPts val="900"/>
              </a:spcBef>
              <a:buFont typeface="Wingdings" panose="05000000000000000000" charset="0"/>
              <a:buChar char="Ø"/>
            </a:pPr>
            <a:r>
              <a:rPr lang="en-US" altLang="zh-CN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OSPF</a:t>
            </a:r>
            <a:r>
              <a:rPr lang="zh-CN" altLang="en-US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通过划分不同的区域来实现域内防环和扩展性，不同的区域之间用</a:t>
            </a:r>
            <a:r>
              <a:rPr lang="en-US" altLang="zh-CN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area id</a:t>
            </a:r>
            <a:r>
              <a:rPr lang="zh-CN" altLang="en-US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进行表示。</a:t>
            </a:r>
            <a:endParaRPr lang="en-US" altLang="zh-CN" sz="2200" b="1" dirty="0"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 marL="0" indent="0" algn="l">
              <a:lnSpc>
                <a:spcPct val="150000"/>
              </a:lnSpc>
              <a:spcBef>
                <a:spcPts val="90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1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）骨干区域：</a:t>
            </a:r>
            <a:r>
              <a:rPr lang="en-US" altLang="zh-CN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area id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为</a:t>
            </a:r>
            <a:r>
              <a:rPr lang="en-US" altLang="zh-CN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0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的区域</a:t>
            </a:r>
            <a:endParaRPr lang="en-US" altLang="zh-CN" sz="24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marL="0" indent="0">
              <a:lnSpc>
                <a:spcPct val="150000"/>
              </a:lnSpc>
              <a:spcBef>
                <a:spcPts val="900"/>
              </a:spcBef>
              <a:buNone/>
            </a:pPr>
            <a:r>
              <a:rPr lang="en-US" altLang="zh-CN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     </a:t>
            </a:r>
            <a:r>
              <a:rPr lang="zh-CN" altLang="en-US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骨干区域只能有一个，非骨干区域之间进行通信要经过骨干区域，非骨干区域一定要和骨干区域相连。通过此规则实现了</a:t>
            </a:r>
            <a:r>
              <a:rPr lang="en-US" altLang="zh-CN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OSPF</a:t>
            </a:r>
            <a:r>
              <a:rPr lang="zh-CN" altLang="en-US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的域间防环，区域的层次化使</a:t>
            </a:r>
            <a:r>
              <a:rPr lang="en-US" altLang="zh-CN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OSPF</a:t>
            </a:r>
            <a:r>
              <a:rPr lang="zh-CN" altLang="en-US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的扩展性得到了提高。</a:t>
            </a:r>
            <a:endParaRPr lang="zh-CN" altLang="en-US" sz="2200" b="1" dirty="0"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 marL="0" indent="0" algn="l">
              <a:lnSpc>
                <a:spcPct val="150000"/>
              </a:lnSpc>
              <a:spcBef>
                <a:spcPts val="90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）非骨干区域：除了骨干区域以外的其他区域。</a:t>
            </a:r>
            <a:endParaRPr lang="zh-CN" altLang="en-US" sz="24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marL="0" indent="0" algn="l">
              <a:lnSpc>
                <a:spcPct val="150000"/>
              </a:lnSpc>
              <a:spcBef>
                <a:spcPts val="900"/>
              </a:spcBef>
              <a:buNone/>
            </a:pPr>
            <a:r>
              <a:rPr lang="zh-CN" altLang="en-US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     非骨干区域又分为特殊区域和一般区域，特殊区域包括</a:t>
            </a:r>
            <a:r>
              <a:rPr lang="en-US" altLang="zh-CN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stub</a:t>
            </a:r>
            <a:r>
              <a:rPr lang="zh-CN" altLang="en-US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区域、</a:t>
            </a:r>
            <a:r>
              <a:rPr lang="en-US" altLang="zh-CN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totally stub</a:t>
            </a:r>
            <a:r>
              <a:rPr lang="zh-CN" altLang="en-US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区域、</a:t>
            </a:r>
            <a:r>
              <a:rPr lang="en-US" altLang="zh-CN" sz="2200" b="1" dirty="0" err="1">
                <a:latin typeface="新宋体" panose="02010609030101010101" pitchFamily="49" charset="-122"/>
                <a:ea typeface="新宋体" panose="02010609030101010101" pitchFamily="49" charset="-122"/>
              </a:rPr>
              <a:t>nssa</a:t>
            </a:r>
            <a:r>
              <a:rPr lang="zh-CN" altLang="en-US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区域、</a:t>
            </a:r>
            <a:r>
              <a:rPr lang="en-US" altLang="zh-CN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totally </a:t>
            </a:r>
            <a:r>
              <a:rPr lang="en-US" altLang="zh-CN" sz="2200" b="1" dirty="0" err="1">
                <a:latin typeface="新宋体" panose="02010609030101010101" pitchFamily="49" charset="-122"/>
                <a:ea typeface="新宋体" panose="02010609030101010101" pitchFamily="49" charset="-122"/>
              </a:rPr>
              <a:t>nssa</a:t>
            </a:r>
            <a:r>
              <a:rPr lang="zh-CN" altLang="en-US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区域四大类，除了特殊区域以外的其他非骨干区域都是一般区域。</a:t>
            </a:r>
            <a:endParaRPr lang="zh-CN" altLang="en-US" sz="2200" b="1" dirty="0"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443776" y="397999"/>
            <a:ext cx="3948938" cy="30734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OSPF</a:t>
            </a:r>
            <a:r>
              <a:rPr lang="zh-CN" altLang="en-US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的层次化架构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内容占位符 2"/>
          <p:cNvSpPr txBox="1"/>
          <p:nvPr/>
        </p:nvSpPr>
        <p:spPr>
          <a:xfrm>
            <a:off x="527739" y="850805"/>
            <a:ext cx="11034014" cy="6200626"/>
          </a:xfrm>
          <a:prstGeom prst="rect">
            <a:avLst/>
          </a:prstGeom>
        </p:spPr>
        <p:txBody>
          <a:bodyPr/>
          <a:lstStyle>
            <a:lvl1pPr marL="216535" indent="-216535" algn="l" defTabSz="86677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024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331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701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5008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8315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1686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993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8427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50000"/>
              </a:lnSpc>
              <a:spcBef>
                <a:spcPts val="900"/>
              </a:spcBef>
              <a:buFont typeface="Wingdings" panose="05000000000000000000" charset="0"/>
              <a:buChar char="Ø"/>
            </a:pPr>
            <a:r>
              <a:rPr lang="en-US" altLang="zh-CN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OSPF</a:t>
            </a:r>
            <a:r>
              <a:rPr lang="zh-CN" altLang="en-US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通过划分不同的区域来实现域内防环和扩展性，不同的区域之间用</a:t>
            </a:r>
            <a:r>
              <a:rPr lang="en-US" altLang="zh-CN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area id</a:t>
            </a:r>
            <a:r>
              <a:rPr lang="zh-CN" altLang="en-US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进行表示。</a:t>
            </a:r>
            <a:endParaRPr lang="en-US" altLang="zh-CN" sz="2200" b="1" dirty="0"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 marL="0" indent="0" algn="l">
              <a:lnSpc>
                <a:spcPct val="150000"/>
              </a:lnSpc>
              <a:spcBef>
                <a:spcPts val="90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1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）骨干区域：</a:t>
            </a:r>
            <a:r>
              <a:rPr lang="en-US" altLang="zh-CN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area id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为</a:t>
            </a:r>
            <a:r>
              <a:rPr lang="en-US" altLang="zh-CN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0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的区域</a:t>
            </a:r>
            <a:endParaRPr lang="en-US" altLang="zh-CN" sz="24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marL="0" indent="0">
              <a:lnSpc>
                <a:spcPct val="150000"/>
              </a:lnSpc>
              <a:spcBef>
                <a:spcPts val="900"/>
              </a:spcBef>
              <a:buNone/>
            </a:pPr>
            <a:r>
              <a:rPr lang="en-US" altLang="zh-CN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     </a:t>
            </a:r>
            <a:r>
              <a:rPr lang="zh-CN" altLang="en-US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骨干区域只能有一个，非骨干区域之间进行通信要经过骨干区域，非骨干区域一定要和骨干区域相连。通过此规则实现了</a:t>
            </a:r>
            <a:r>
              <a:rPr lang="en-US" altLang="zh-CN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OSPF</a:t>
            </a:r>
            <a:r>
              <a:rPr lang="zh-CN" altLang="en-US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的域间防环，区域的层次化使</a:t>
            </a:r>
            <a:r>
              <a:rPr lang="en-US" altLang="zh-CN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OSPF</a:t>
            </a:r>
            <a:r>
              <a:rPr lang="zh-CN" altLang="en-US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的扩展性得到了提高。</a:t>
            </a:r>
            <a:endParaRPr lang="zh-CN" altLang="en-US" sz="2200" b="1" dirty="0"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 marL="0" indent="0" algn="l">
              <a:lnSpc>
                <a:spcPct val="150000"/>
              </a:lnSpc>
              <a:spcBef>
                <a:spcPts val="90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）非骨干区域：除了骨干区域以外的其他区域。</a:t>
            </a:r>
            <a:endParaRPr lang="zh-CN" altLang="en-US" sz="24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marL="0" indent="0" algn="l">
              <a:lnSpc>
                <a:spcPct val="150000"/>
              </a:lnSpc>
              <a:spcBef>
                <a:spcPts val="900"/>
              </a:spcBef>
              <a:buNone/>
            </a:pPr>
            <a:r>
              <a:rPr lang="zh-CN" altLang="en-US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     非骨干区域又分为特殊区域和一般区域，特殊区域包括</a:t>
            </a:r>
            <a:r>
              <a:rPr lang="en-US" altLang="zh-CN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stub</a:t>
            </a:r>
            <a:r>
              <a:rPr lang="zh-CN" altLang="en-US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区域、</a:t>
            </a:r>
            <a:r>
              <a:rPr lang="en-US" altLang="zh-CN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totally stub</a:t>
            </a:r>
            <a:r>
              <a:rPr lang="zh-CN" altLang="en-US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区域、</a:t>
            </a:r>
            <a:r>
              <a:rPr lang="en-US" altLang="zh-CN" sz="2200" b="1" dirty="0" err="1">
                <a:latin typeface="新宋体" panose="02010609030101010101" pitchFamily="49" charset="-122"/>
                <a:ea typeface="新宋体" panose="02010609030101010101" pitchFamily="49" charset="-122"/>
              </a:rPr>
              <a:t>nssa</a:t>
            </a:r>
            <a:r>
              <a:rPr lang="zh-CN" altLang="en-US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区域、</a:t>
            </a:r>
            <a:r>
              <a:rPr lang="en-US" altLang="zh-CN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totally </a:t>
            </a:r>
            <a:r>
              <a:rPr lang="en-US" altLang="zh-CN" sz="2200" b="1" dirty="0" err="1">
                <a:latin typeface="新宋体" panose="02010609030101010101" pitchFamily="49" charset="-122"/>
                <a:ea typeface="新宋体" panose="02010609030101010101" pitchFamily="49" charset="-122"/>
              </a:rPr>
              <a:t>nssa</a:t>
            </a:r>
            <a:r>
              <a:rPr lang="zh-CN" altLang="en-US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区域四大类，除了特殊区域以外的其他非骨干区域都是一般区域。</a:t>
            </a:r>
            <a:endParaRPr lang="zh-CN" altLang="en-US" sz="2200" b="1" dirty="0"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443776" y="397999"/>
            <a:ext cx="3948938" cy="30734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OSPF</a:t>
            </a:r>
            <a:r>
              <a:rPr lang="zh-CN" altLang="en-US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的三张表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内容占位符 2"/>
          <p:cNvSpPr txBox="1"/>
          <p:nvPr/>
        </p:nvSpPr>
        <p:spPr>
          <a:xfrm>
            <a:off x="527739" y="850805"/>
            <a:ext cx="11034014" cy="6200626"/>
          </a:xfrm>
          <a:prstGeom prst="rect">
            <a:avLst/>
          </a:prstGeom>
        </p:spPr>
        <p:txBody>
          <a:bodyPr/>
          <a:lstStyle>
            <a:lvl1pPr marL="216535" indent="-216535" algn="l" defTabSz="86677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024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331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701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5008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8315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1686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993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8427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50000"/>
              </a:lnSpc>
              <a:spcBef>
                <a:spcPts val="900"/>
              </a:spcBef>
              <a:buFont typeface="Wingdings" panose="05000000000000000000" charset="0"/>
              <a:buChar char="Ø"/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邻居表</a:t>
            </a:r>
            <a:endParaRPr lang="en-US" altLang="zh-CN" sz="24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marL="0" indent="0" algn="l">
              <a:lnSpc>
                <a:spcPct val="150000"/>
              </a:lnSpc>
              <a:spcBef>
                <a:spcPts val="900"/>
              </a:spcBef>
              <a:buNone/>
            </a:pPr>
            <a:r>
              <a:rPr lang="zh-CN" altLang="en-US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  运行在同一区域下的相邻</a:t>
            </a:r>
            <a:r>
              <a:rPr lang="en-US" altLang="zh-CN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OSPF</a:t>
            </a:r>
            <a:r>
              <a:rPr lang="zh-CN" altLang="en-US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路由器称为邻居，</a:t>
            </a:r>
            <a:r>
              <a:rPr lang="en-US" altLang="zh-CN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OSPF</a:t>
            </a:r>
            <a:r>
              <a:rPr lang="zh-CN" altLang="en-US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路由器把邻居的相关信息放在邻居表中。</a:t>
            </a:r>
            <a:endParaRPr lang="zh-CN" altLang="en-US" sz="2200" b="1" dirty="0"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 marL="342900" indent="-342900" algn="l">
              <a:lnSpc>
                <a:spcPct val="150000"/>
              </a:lnSpc>
              <a:spcBef>
                <a:spcPts val="900"/>
              </a:spcBef>
              <a:buFont typeface="Wingdings" panose="05000000000000000000" charset="0"/>
              <a:buChar char="Ø"/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 </a:t>
            </a:r>
            <a:r>
              <a:rPr lang="en-US" altLang="zh-CN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LSDB——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链路状态数据库</a:t>
            </a:r>
            <a:endParaRPr lang="zh-CN" altLang="en-US" sz="24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marL="0" indent="0" algn="l">
              <a:lnSpc>
                <a:spcPct val="150000"/>
              </a:lnSpc>
              <a:spcBef>
                <a:spcPts val="900"/>
              </a:spcBef>
              <a:buNone/>
            </a:pPr>
            <a:r>
              <a:rPr lang="en-US" altLang="zh-CN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   OSPF</a:t>
            </a:r>
            <a:r>
              <a:rPr lang="zh-CN" altLang="en-US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路由器是通过泛洪链路状态信息来进行路由和拓扑的交互的，把本地的</a:t>
            </a:r>
            <a:r>
              <a:rPr lang="en-US" altLang="zh-CN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LSA</a:t>
            </a:r>
            <a:r>
              <a:rPr lang="zh-CN" altLang="en-US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和从邻居学到的</a:t>
            </a:r>
            <a:r>
              <a:rPr lang="en-US" altLang="zh-CN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LSA</a:t>
            </a:r>
            <a:r>
              <a:rPr lang="zh-CN" altLang="en-US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全部都放在了</a:t>
            </a:r>
            <a:r>
              <a:rPr lang="en-US" altLang="zh-CN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LSDB</a:t>
            </a:r>
            <a:r>
              <a:rPr lang="zh-CN" altLang="en-US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中，用来进行数据库的同步和路由计算。</a:t>
            </a:r>
            <a:endParaRPr lang="zh-CN" altLang="en-US" sz="2200" b="1" dirty="0"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 marL="342900" indent="-342900" algn="l">
              <a:lnSpc>
                <a:spcPct val="150000"/>
              </a:lnSpc>
              <a:spcBef>
                <a:spcPts val="900"/>
              </a:spcBef>
              <a:buFont typeface="Wingdings" panose="05000000000000000000" charset="0"/>
              <a:buChar char="Ø"/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 </a:t>
            </a:r>
            <a:r>
              <a:rPr lang="en-US" altLang="zh-CN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OSPF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路由表</a:t>
            </a:r>
            <a:endParaRPr lang="en-US" altLang="zh-CN" sz="24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marL="0" indent="0" algn="l">
              <a:lnSpc>
                <a:spcPct val="150000"/>
              </a:lnSpc>
              <a:spcBef>
                <a:spcPts val="900"/>
              </a:spcBef>
              <a:buNone/>
            </a:pPr>
            <a:r>
              <a:rPr lang="en-US" altLang="zh-CN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   OSPF</a:t>
            </a:r>
            <a:r>
              <a:rPr lang="zh-CN" altLang="en-US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路由器把计算出的最优路由放在</a:t>
            </a:r>
            <a:r>
              <a:rPr lang="en-US" altLang="zh-CN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OSPF</a:t>
            </a:r>
            <a:r>
              <a:rPr lang="zh-CN" altLang="en-US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路由表中，此表不同于</a:t>
            </a:r>
            <a:r>
              <a:rPr lang="en-US" altLang="zh-CN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IP</a:t>
            </a:r>
            <a:r>
              <a:rPr lang="zh-CN" altLang="en-US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公共路由表，不同的路由协议有自己不同的路由表，这里存放的仅仅是该协议计算出的最佳路由，而</a:t>
            </a:r>
            <a:r>
              <a:rPr lang="en-US" altLang="zh-CN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IP</a:t>
            </a:r>
            <a:r>
              <a:rPr lang="zh-CN" altLang="en-US" sz="22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路由表中存放的是根据优先级和开销值计算出的最优转发路由。 </a:t>
            </a:r>
            <a:endParaRPr lang="zh-CN" altLang="en-US" sz="2200" b="1" dirty="0"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tags/tag1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COMMONDATA" val="eyJoZGlkIjoiNWIwZjI2NjUxNzQ5MWJiNmM0ZjU1MDA5MmFmOWUzM2QifQ=="/>
  <p:tag name="KSO_WPP_MARK_KEY" val="3402244b-5880-4848-954f-93d1fb873ffc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自定义设计方案">
  <a:themeElements>
    <a:clrScheme name="自定义 6">
      <a:dk1>
        <a:sysClr val="windowText" lastClr="000000"/>
      </a:dk1>
      <a:lt1>
        <a:sysClr val="window" lastClr="FFFFFF"/>
      </a:lt1>
      <a:dk2>
        <a:srgbClr val="333F50"/>
      </a:dk2>
      <a:lt2>
        <a:srgbClr val="E7E6E6"/>
      </a:lt2>
      <a:accent1>
        <a:srgbClr val="333F50"/>
      </a:accent1>
      <a:accent2>
        <a:srgbClr val="CA8F45"/>
      </a:accent2>
      <a:accent3>
        <a:srgbClr val="333F50"/>
      </a:accent3>
      <a:accent4>
        <a:srgbClr val="CA8F45"/>
      </a:accent4>
      <a:accent5>
        <a:srgbClr val="333F50"/>
      </a:accent5>
      <a:accent6>
        <a:srgbClr val="CA8F45"/>
      </a:accent6>
      <a:hlink>
        <a:srgbClr val="333F50"/>
      </a:hlink>
      <a:folHlink>
        <a:srgbClr val="CA8F4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 anchor="t">
        <a:spAutoFit/>
      </a:bodyPr>
      <a:lstStyle>
        <a:defPPr>
          <a:defRPr lang="zh-CN" altLang="en-US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7823</Words>
  <Application>WPS 演示</Application>
  <PresentationFormat>自定义</PresentationFormat>
  <Paragraphs>437</Paragraphs>
  <Slides>42</Slides>
  <Notes>36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42</vt:i4>
      </vt:variant>
    </vt:vector>
  </HeadingPairs>
  <TitlesOfParts>
    <vt:vector size="58" baseType="lpstr">
      <vt:lpstr>Arial</vt:lpstr>
      <vt:lpstr>宋体</vt:lpstr>
      <vt:lpstr>Wingdings</vt:lpstr>
      <vt:lpstr>Calibri</vt:lpstr>
      <vt:lpstr>印品黑体</vt:lpstr>
      <vt:lpstr>黑体</vt:lpstr>
      <vt:lpstr>微软雅黑</vt:lpstr>
      <vt:lpstr>方正正粗黑简体</vt:lpstr>
      <vt:lpstr>等线</vt:lpstr>
      <vt:lpstr>仿宋</vt:lpstr>
      <vt:lpstr>楷体</vt:lpstr>
      <vt:lpstr>新宋体</vt:lpstr>
      <vt:lpstr>Wingdings</vt:lpstr>
      <vt:lpstr>Times New Roman</vt:lpstr>
      <vt:lpstr>Arial Unicode MS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bt1387</dc:title>
  <dc:creator/>
  <cp:lastModifiedBy>十七岁那年的少爷</cp:lastModifiedBy>
  <cp:revision>78</cp:revision>
  <dcterms:created xsi:type="dcterms:W3CDTF">2017-05-11T14:13:00Z</dcterms:created>
  <dcterms:modified xsi:type="dcterms:W3CDTF">2023-04-28T05:09:55Z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B0424DE4A2224A00B088344FED8B3AC4_13</vt:lpwstr>
  </property>
  <property fmtid="{D5CDD505-2E9C-101B-9397-08002B2CF9AE}" pid="3" name="KSOProductBuildVer">
    <vt:lpwstr>2052-11.1.0.14036</vt:lpwstr>
  </property>
</Properties>
</file>